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307" r:id="rId5"/>
    <p:sldId id="306" r:id="rId6"/>
    <p:sldId id="260" r:id="rId7"/>
    <p:sldId id="279" r:id="rId8"/>
    <p:sldId id="261" r:id="rId9"/>
    <p:sldId id="280" r:id="rId10"/>
    <p:sldId id="263" r:id="rId11"/>
    <p:sldId id="282" r:id="rId12"/>
    <p:sldId id="284" r:id="rId13"/>
    <p:sldId id="265" r:id="rId14"/>
    <p:sldId id="288" r:id="rId15"/>
    <p:sldId id="289" r:id="rId16"/>
    <p:sldId id="290" r:id="rId17"/>
    <p:sldId id="291" r:id="rId18"/>
    <p:sldId id="266" r:id="rId19"/>
    <p:sldId id="285" r:id="rId20"/>
    <p:sldId id="267" r:id="rId21"/>
    <p:sldId id="268" r:id="rId22"/>
    <p:sldId id="292" r:id="rId23"/>
    <p:sldId id="293" r:id="rId24"/>
    <p:sldId id="294" r:id="rId25"/>
    <p:sldId id="295" r:id="rId26"/>
    <p:sldId id="297" r:id="rId27"/>
    <p:sldId id="298" r:id="rId28"/>
    <p:sldId id="299" r:id="rId29"/>
    <p:sldId id="300" r:id="rId30"/>
    <p:sldId id="301" r:id="rId31"/>
    <p:sldId id="303" r:id="rId32"/>
    <p:sldId id="304" r:id="rId33"/>
    <p:sldId id="305" r:id="rId34"/>
    <p:sldId id="270" r:id="rId35"/>
    <p:sldId id="286" r:id="rId36"/>
    <p:sldId id="287" r:id="rId37"/>
    <p:sldId id="274" r:id="rId38"/>
    <p:sldId id="275" r:id="rId39"/>
    <p:sldId id="278" r:id="rId40"/>
    <p:sldId id="276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33CC33"/>
    <a:srgbClr val="FF99CC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>
        <p:scale>
          <a:sx n="84" d="100"/>
          <a:sy n="84" d="100"/>
        </p:scale>
        <p:origin x="-108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80BCAC-2651-4F4E-9242-CC941B16A2DF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63D73E9-7B36-4C14-8D8C-6A9F02B04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C529-025E-4759-B103-E3DA417E8DED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71A6-B04F-4F2D-B37C-CC1376A06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AD57-BEB9-4560-B0CD-97152D1E32D7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C474-3566-4973-9B98-A6D752C6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A0FF6-E3B9-4097-94F5-A3B6BF1BDE52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659BA-52DF-4428-B5DB-EE5D4FBED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8EB38-13C9-426B-96E7-3F45329A9212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4114-7253-4BA4-B341-92EEA4A84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5371-AA8B-4001-B7E8-73DBF2226E5C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D434-DBC1-4D5A-96D9-A4FF7CC4B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5DC9D0-4109-4CE0-9323-B10A9C5E8A59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9440E9-36A2-4A89-A003-1163A6E2D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3F717E-068D-4FD9-89CC-A84F5A73F9A1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DA4F53-8CCF-4FCD-8AED-B3E47E951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5398E3-7F6A-432F-BBE9-4961132F7F20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A761D3-B545-4733-8642-DF7612027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ACC07C-9699-4D8A-B448-5F5E74B41604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304A06-C554-4A2C-A5E4-A91AB8707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0866-2BBC-4371-96BE-8324BE21F78B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72FD-99D9-405D-ABCB-2285D7AB7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D0105C-23EA-4E7C-9D9D-F86E5ADE3844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2EDFDF-889A-457D-9CCE-A10DBE510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6FB8F4-86F0-476C-9406-2159EB3C7150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C83FD0-56B7-4E6A-B28E-DE5E8F19B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89C86DE-0346-4E6F-82EC-9D4A16D03801}" type="datetimeFigureOut">
              <a:rPr lang="ru-RU"/>
              <a:pPr>
                <a:defRPr/>
              </a:pPr>
              <a:t>07.08.2017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3B230C3-03EE-4249-A61F-8D967115D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5" r:id="rId3"/>
    <p:sldLayoutId id="2147483676" r:id="rId4"/>
    <p:sldLayoutId id="2147483677" r:id="rId5"/>
    <p:sldLayoutId id="2147483678" r:id="rId6"/>
    <p:sldLayoutId id="2147483670" r:id="rId7"/>
    <p:sldLayoutId id="2147483679" r:id="rId8"/>
    <p:sldLayoutId id="2147483680" r:id="rId9"/>
    <p:sldLayoutId id="2147483669" r:id="rId10"/>
    <p:sldLayoutId id="2147483668" r:id="rId11"/>
    <p:sldLayoutId id="2147483672" r:id="rId12"/>
    <p:sldLayoutId id="2147483673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7"/>
            <a:ext cx="8715436" cy="235745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Публичный отчет </a:t>
            </a:r>
            <a:br>
              <a:rPr lang="ru-RU" dirty="0" smtClean="0"/>
            </a:br>
            <a:r>
              <a:rPr lang="ru-RU" sz="3100" dirty="0" smtClean="0"/>
              <a:t>БОУ г. Омска</a:t>
            </a:r>
            <a:br>
              <a:rPr lang="ru-RU" sz="3100" dirty="0" smtClean="0"/>
            </a:br>
            <a:r>
              <a:rPr lang="ru-RU" sz="3100" dirty="0" smtClean="0"/>
              <a:t> «Средняя общеобразовательная школа №53»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2016-2017 учебный год</a:t>
            </a:r>
            <a:endParaRPr lang="ru-RU" dirty="0"/>
          </a:p>
        </p:txBody>
      </p:sp>
      <p:pic>
        <p:nvPicPr>
          <p:cNvPr id="13314" name="Picture 2" descr="C:\рабочий стол 53 до уч года\документы конец года\header-obje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3805238"/>
            <a:ext cx="874077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571625"/>
          <a:ext cx="8858250" cy="4859341"/>
        </p:xfrm>
        <a:graphic>
          <a:graphicData uri="http://schemas.openxmlformats.org/drawingml/2006/table">
            <a:tbl>
              <a:tblPr/>
              <a:tblGrid>
                <a:gridCol w="681038"/>
                <a:gridCol w="681037"/>
                <a:gridCol w="682625"/>
                <a:gridCol w="681038"/>
                <a:gridCol w="681037"/>
                <a:gridCol w="681038"/>
                <a:gridCol w="682625"/>
                <a:gridCol w="681037"/>
                <a:gridCol w="681038"/>
                <a:gridCol w="681037"/>
                <a:gridCol w="682625"/>
                <a:gridCol w="681038"/>
                <a:gridCol w="681037"/>
              </a:tblGrid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начало четверти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прибыло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выбыло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конец четверти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успевают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отличники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ударники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троечники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одной"4»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 одной "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успеваемость 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качество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2-а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67,85714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2-б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2-в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96,2963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2-г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3-а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69,23077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3-б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3-в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57,14286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3-г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4-а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88,46154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4-б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76,92308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4-в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4-г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Итог 1-4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441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69,07597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Мониторинг знаний обучающихся школы </a:t>
            </a:r>
            <a:br>
              <a:rPr lang="ru-RU" dirty="0" smtClean="0"/>
            </a:br>
            <a:r>
              <a:rPr lang="ru-RU" dirty="0" smtClean="0"/>
              <a:t>за 2016-2017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571625"/>
          <a:ext cx="8858250" cy="4859341"/>
        </p:xfrm>
        <a:graphic>
          <a:graphicData uri="http://schemas.openxmlformats.org/drawingml/2006/table">
            <a:tbl>
              <a:tblPr/>
              <a:tblGrid>
                <a:gridCol w="681038"/>
                <a:gridCol w="681037"/>
                <a:gridCol w="682625"/>
                <a:gridCol w="681038"/>
                <a:gridCol w="681037"/>
                <a:gridCol w="681038"/>
                <a:gridCol w="682625"/>
                <a:gridCol w="681037"/>
                <a:gridCol w="681038"/>
                <a:gridCol w="681037"/>
                <a:gridCol w="682625"/>
                <a:gridCol w="681038"/>
                <a:gridCol w="681037"/>
              </a:tblGrid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начало четверти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прибыло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выбыло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конец четверти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успевают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отличники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ударники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троечники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 одной"4"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 одной "3"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успеваемость 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качество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5-а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77,77778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5-б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46,15385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5-в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39,13043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5-г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5-д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52,17391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6-а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51,85185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6-б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6-в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6-г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33,33333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7-а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30,76923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7-б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7-в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30,76923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7-г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Мониторинг знаний обучающихся школы </a:t>
            </a:r>
            <a:br>
              <a:rPr lang="ru-RU" dirty="0" smtClean="0"/>
            </a:br>
            <a:r>
              <a:rPr lang="ru-RU" dirty="0" smtClean="0"/>
              <a:t>за 2016-2017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571625"/>
          <a:ext cx="8858250" cy="4908236"/>
        </p:xfrm>
        <a:graphic>
          <a:graphicData uri="http://schemas.openxmlformats.org/drawingml/2006/table">
            <a:tbl>
              <a:tblPr/>
              <a:tblGrid>
                <a:gridCol w="681038"/>
                <a:gridCol w="681037"/>
                <a:gridCol w="682625"/>
                <a:gridCol w="681038"/>
                <a:gridCol w="681037"/>
                <a:gridCol w="681038"/>
                <a:gridCol w="682625"/>
                <a:gridCol w="681037"/>
                <a:gridCol w="681038"/>
                <a:gridCol w="681037"/>
                <a:gridCol w="682625"/>
                <a:gridCol w="681038"/>
                <a:gridCol w="681037"/>
              </a:tblGrid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начало четверти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прибыло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выбыло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на конец четверти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 успевают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отличники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ударники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троечники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 одной"4"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 одной "3"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успеваемость 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качество 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7-д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8-а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34,48276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8-б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8-в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27,58621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8-г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48,14815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9-а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37,93103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9-б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9-в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Итог 5-9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325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40,14799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28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57,69231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Times New Roman" pitchFamily="18" charset="0"/>
                        </a:rPr>
                        <a:t>Итог 10-11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74,4186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1022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1037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86,78881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45,03375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Мониторинг знаний обучающихся школы </a:t>
            </a:r>
            <a:br>
              <a:rPr lang="ru-RU" dirty="0" smtClean="0"/>
            </a:br>
            <a:r>
              <a:rPr lang="ru-RU" dirty="0" smtClean="0"/>
              <a:t>за 2016-2017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191" y="482600"/>
            <a:ext cx="84233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Результаты ОГЭ</a:t>
            </a:r>
            <a:endParaRPr lang="ru-RU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95288" y="1903413"/>
            <a:ext cx="8280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/>
              <a:t>Всего обучающихся в 9-х классах 87 человек. </a:t>
            </a:r>
          </a:p>
          <a:p>
            <a:pPr algn="ctr"/>
            <a:r>
              <a:rPr lang="ru-RU" sz="2800" b="1"/>
              <a:t>	Допущено к  государственной итоговой аттестации 87 обучающихся.</a:t>
            </a:r>
          </a:p>
          <a:p>
            <a:pPr algn="ctr"/>
            <a:r>
              <a:rPr lang="ru-RU" sz="2800" b="1"/>
              <a:t>	Успешно прошли  государственную итоговую аттестацию 81 человек.  Обязательными экзаменами были русский язык и математика.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34" name="Group 402"/>
          <p:cNvGraphicFramePr>
            <a:graphicFrameLocks noGrp="1"/>
          </p:cNvGraphicFramePr>
          <p:nvPr>
            <p:ph sz="half" idx="2"/>
          </p:nvPr>
        </p:nvGraphicFramePr>
        <p:xfrm>
          <a:off x="323850" y="1700213"/>
          <a:ext cx="8496300" cy="4517390"/>
        </p:xfrm>
        <a:graphic>
          <a:graphicData uri="http://schemas.openxmlformats.org/drawingml/2006/table">
            <a:tbl>
              <a:tblPr/>
              <a:tblGrid>
                <a:gridCol w="2112963"/>
                <a:gridCol w="2406650"/>
                <a:gridCol w="2079625"/>
                <a:gridCol w="1897062"/>
              </a:tblGrid>
              <a:tr h="865188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Ф.И.О. учителя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Количество обучающихся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Конева И.Л.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Дергач Л.А.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Уманская Е.М.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65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75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Огородникова И.Н.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61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Химия 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Кудрявцева И.А.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Клинкова Т.А.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Михайлова И.В.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charset="-122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304" name="Rectangle 27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smtClean="0">
                <a:effectLst/>
              </a:rPr>
              <a:t>экзамены по выбору распределились следующим образом: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smtClean="0">
                <a:effectLst/>
              </a:rPr>
              <a:t>Результаты итоговой  государственной аттестации по ОП ООО:</a:t>
            </a:r>
          </a:p>
        </p:txBody>
      </p:sp>
      <p:graphicFrame>
        <p:nvGraphicFramePr>
          <p:cNvPr id="46760" name="Group 680"/>
          <p:cNvGraphicFramePr>
            <a:graphicFrameLocks noGrp="1"/>
          </p:cNvGraphicFramePr>
          <p:nvPr>
            <p:ph idx="1"/>
          </p:nvPr>
        </p:nvGraphicFramePr>
        <p:xfrm>
          <a:off x="395288" y="1481138"/>
          <a:ext cx="8424862" cy="3855403"/>
        </p:xfrm>
        <a:graphic>
          <a:graphicData uri="http://schemas.openxmlformats.org/drawingml/2006/table">
            <a:tbl>
              <a:tblPr/>
              <a:tblGrid>
                <a:gridCol w="1800225"/>
                <a:gridCol w="606425"/>
                <a:gridCol w="758825"/>
                <a:gridCol w="785812"/>
                <a:gridCol w="811213"/>
                <a:gridCol w="787400"/>
                <a:gridCol w="744537"/>
                <a:gridCol w="2130425"/>
              </a:tblGrid>
              <a:tr h="258763"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обучающихся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КУ,</a:t>
                      </a:r>
                    </a:p>
                    <a:p>
                      <a:pPr marL="365125" marR="0" lvl="0" indent="-2555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КК,</a:t>
                      </a:r>
                    </a:p>
                    <a:p>
                      <a:pPr marL="365125" marR="0" lvl="0" indent="-2555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сдавших на «2»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563"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Информа-тика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grpSp>
        <p:nvGrpSpPr>
          <p:cNvPr id="46750" name="Group 670"/>
          <p:cNvGrpSpPr>
            <a:grpSpLocks/>
          </p:cNvGrpSpPr>
          <p:nvPr/>
        </p:nvGrpSpPr>
        <p:grpSpPr bwMode="auto">
          <a:xfrm>
            <a:off x="2411413" y="5589588"/>
            <a:ext cx="5545137" cy="366712"/>
            <a:chOff x="1020" y="3521"/>
            <a:chExt cx="3493" cy="231"/>
          </a:xfrm>
        </p:grpSpPr>
        <p:sp>
          <p:nvSpPr>
            <p:cNvPr id="46748" name="Rectangle 668"/>
            <p:cNvSpPr>
              <a:spLocks noChangeArrowheads="1"/>
            </p:cNvSpPr>
            <p:nvPr/>
          </p:nvSpPr>
          <p:spPr bwMode="auto">
            <a:xfrm>
              <a:off x="1020" y="3521"/>
              <a:ext cx="22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749" name="Text Box 669"/>
            <p:cNvSpPr txBox="1">
              <a:spLocks noChangeArrowheads="1"/>
            </p:cNvSpPr>
            <p:nvPr/>
          </p:nvSpPr>
          <p:spPr bwMode="auto">
            <a:xfrm>
              <a:off x="1292" y="3521"/>
              <a:ext cx="3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- Высокий  КК</a:t>
              </a:r>
            </a:p>
          </p:txBody>
        </p:sp>
      </p:grpSp>
      <p:grpSp>
        <p:nvGrpSpPr>
          <p:cNvPr id="46751" name="Group 671"/>
          <p:cNvGrpSpPr>
            <a:grpSpLocks/>
          </p:cNvGrpSpPr>
          <p:nvPr/>
        </p:nvGrpSpPr>
        <p:grpSpPr bwMode="auto">
          <a:xfrm>
            <a:off x="5003800" y="6165850"/>
            <a:ext cx="5545138" cy="366713"/>
            <a:chOff x="1020" y="3521"/>
            <a:chExt cx="3493" cy="231"/>
          </a:xfrm>
        </p:grpSpPr>
        <p:sp>
          <p:nvSpPr>
            <p:cNvPr id="46752" name="Rectangle 672"/>
            <p:cNvSpPr>
              <a:spLocks noChangeArrowheads="1"/>
            </p:cNvSpPr>
            <p:nvPr/>
          </p:nvSpPr>
          <p:spPr bwMode="auto">
            <a:xfrm>
              <a:off x="1020" y="3521"/>
              <a:ext cx="226" cy="22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753" name="Text Box 673"/>
            <p:cNvSpPr txBox="1">
              <a:spLocks noChangeArrowheads="1"/>
            </p:cNvSpPr>
            <p:nvPr/>
          </p:nvSpPr>
          <p:spPr bwMode="auto">
            <a:xfrm>
              <a:off x="1292" y="3521"/>
              <a:ext cx="3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- Низкий  КК</a:t>
              </a:r>
            </a:p>
          </p:txBody>
        </p:sp>
      </p:grpSp>
      <p:grpSp>
        <p:nvGrpSpPr>
          <p:cNvPr id="46754" name="Group 674"/>
          <p:cNvGrpSpPr>
            <a:grpSpLocks/>
          </p:cNvGrpSpPr>
          <p:nvPr/>
        </p:nvGrpSpPr>
        <p:grpSpPr bwMode="auto">
          <a:xfrm>
            <a:off x="2411413" y="6165850"/>
            <a:ext cx="5545137" cy="366713"/>
            <a:chOff x="1020" y="3521"/>
            <a:chExt cx="3493" cy="231"/>
          </a:xfrm>
        </p:grpSpPr>
        <p:sp>
          <p:nvSpPr>
            <p:cNvPr id="46755" name="Rectangle 675"/>
            <p:cNvSpPr>
              <a:spLocks noChangeArrowheads="1"/>
            </p:cNvSpPr>
            <p:nvPr/>
          </p:nvSpPr>
          <p:spPr bwMode="auto">
            <a:xfrm>
              <a:off x="1020" y="3521"/>
              <a:ext cx="226" cy="22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756" name="Text Box 676"/>
            <p:cNvSpPr txBox="1">
              <a:spLocks noChangeArrowheads="1"/>
            </p:cNvSpPr>
            <p:nvPr/>
          </p:nvSpPr>
          <p:spPr bwMode="auto">
            <a:xfrm>
              <a:off x="1292" y="3521"/>
              <a:ext cx="3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- Средний КК</a:t>
              </a:r>
            </a:p>
          </p:txBody>
        </p:sp>
      </p:grpSp>
      <p:grpSp>
        <p:nvGrpSpPr>
          <p:cNvPr id="46761" name="Group 681"/>
          <p:cNvGrpSpPr>
            <a:grpSpLocks/>
          </p:cNvGrpSpPr>
          <p:nvPr/>
        </p:nvGrpSpPr>
        <p:grpSpPr bwMode="auto">
          <a:xfrm>
            <a:off x="4932363" y="5589588"/>
            <a:ext cx="5545137" cy="366712"/>
            <a:chOff x="1020" y="3521"/>
            <a:chExt cx="3493" cy="231"/>
          </a:xfrm>
        </p:grpSpPr>
        <p:sp>
          <p:nvSpPr>
            <p:cNvPr id="46762" name="Rectangle 682"/>
            <p:cNvSpPr>
              <a:spLocks noChangeArrowheads="1"/>
            </p:cNvSpPr>
            <p:nvPr/>
          </p:nvSpPr>
          <p:spPr bwMode="auto">
            <a:xfrm>
              <a:off x="1020" y="3521"/>
              <a:ext cx="226" cy="2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763" name="Text Box 683"/>
            <p:cNvSpPr txBox="1">
              <a:spLocks noChangeArrowheads="1"/>
            </p:cNvSpPr>
            <p:nvPr/>
          </p:nvSpPr>
          <p:spPr bwMode="auto">
            <a:xfrm>
              <a:off x="1292" y="3521"/>
              <a:ext cx="3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- Ниже среднего  КК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smtClean="0">
                <a:effectLst/>
              </a:rPr>
              <a:t>Результаты итоговой  государственной аттестации по ОП ООО:</a:t>
            </a:r>
          </a:p>
        </p:txBody>
      </p:sp>
      <p:graphicFrame>
        <p:nvGraphicFramePr>
          <p:cNvPr id="48803" name="Group 675"/>
          <p:cNvGraphicFramePr>
            <a:graphicFrameLocks noGrp="1"/>
          </p:cNvGraphicFramePr>
          <p:nvPr>
            <p:ph idx="1"/>
          </p:nvPr>
        </p:nvGraphicFramePr>
        <p:xfrm>
          <a:off x="250825" y="1773238"/>
          <a:ext cx="8229600" cy="3004186"/>
        </p:xfrm>
        <a:graphic>
          <a:graphicData uri="http://schemas.openxmlformats.org/drawingml/2006/table">
            <a:tbl>
              <a:tblPr/>
              <a:tblGrid>
                <a:gridCol w="1812925"/>
                <a:gridCol w="587375"/>
                <a:gridCol w="735013"/>
                <a:gridCol w="760412"/>
                <a:gridCol w="785813"/>
                <a:gridCol w="763587"/>
                <a:gridCol w="720725"/>
                <a:gridCol w="2063750"/>
              </a:tblGrid>
              <a:tr h="258763"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обучающихся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КУ,</a:t>
                      </a:r>
                    </a:p>
                    <a:p>
                      <a:pPr marL="365125" marR="0" lvl="0" indent="-2555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КК,</a:t>
                      </a:r>
                    </a:p>
                    <a:p>
                      <a:pPr marL="365125" marR="0" lvl="0" indent="-255588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сдавших на «2»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3563"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pSp>
        <p:nvGrpSpPr>
          <p:cNvPr id="48786" name="Group 658"/>
          <p:cNvGrpSpPr>
            <a:grpSpLocks/>
          </p:cNvGrpSpPr>
          <p:nvPr/>
        </p:nvGrpSpPr>
        <p:grpSpPr bwMode="auto">
          <a:xfrm>
            <a:off x="1042988" y="5084763"/>
            <a:ext cx="5545137" cy="366712"/>
            <a:chOff x="1020" y="3521"/>
            <a:chExt cx="3493" cy="231"/>
          </a:xfrm>
        </p:grpSpPr>
        <p:sp>
          <p:nvSpPr>
            <p:cNvPr id="48787" name="Rectangle 659"/>
            <p:cNvSpPr>
              <a:spLocks noChangeArrowheads="1"/>
            </p:cNvSpPr>
            <p:nvPr/>
          </p:nvSpPr>
          <p:spPr bwMode="auto">
            <a:xfrm>
              <a:off x="1020" y="3521"/>
              <a:ext cx="226" cy="2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788" name="Text Box 660"/>
            <p:cNvSpPr txBox="1">
              <a:spLocks noChangeArrowheads="1"/>
            </p:cNvSpPr>
            <p:nvPr/>
          </p:nvSpPr>
          <p:spPr bwMode="auto">
            <a:xfrm>
              <a:off x="1292" y="3521"/>
              <a:ext cx="3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- Высокий  КК</a:t>
              </a:r>
            </a:p>
          </p:txBody>
        </p:sp>
      </p:grpSp>
      <p:grpSp>
        <p:nvGrpSpPr>
          <p:cNvPr id="48793" name="Group 665"/>
          <p:cNvGrpSpPr>
            <a:grpSpLocks/>
          </p:cNvGrpSpPr>
          <p:nvPr/>
        </p:nvGrpSpPr>
        <p:grpSpPr bwMode="auto">
          <a:xfrm>
            <a:off x="3276600" y="5661025"/>
            <a:ext cx="5545138" cy="366713"/>
            <a:chOff x="1020" y="3521"/>
            <a:chExt cx="3493" cy="231"/>
          </a:xfrm>
        </p:grpSpPr>
        <p:sp>
          <p:nvSpPr>
            <p:cNvPr id="48794" name="Rectangle 666"/>
            <p:cNvSpPr>
              <a:spLocks noChangeArrowheads="1"/>
            </p:cNvSpPr>
            <p:nvPr/>
          </p:nvSpPr>
          <p:spPr bwMode="auto">
            <a:xfrm>
              <a:off x="1020" y="3521"/>
              <a:ext cx="226" cy="227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795" name="Text Box 667"/>
            <p:cNvSpPr txBox="1">
              <a:spLocks noChangeArrowheads="1"/>
            </p:cNvSpPr>
            <p:nvPr/>
          </p:nvSpPr>
          <p:spPr bwMode="auto">
            <a:xfrm>
              <a:off x="1292" y="3521"/>
              <a:ext cx="3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- Низкий  КК</a:t>
              </a:r>
            </a:p>
          </p:txBody>
        </p:sp>
      </p:grpSp>
      <p:grpSp>
        <p:nvGrpSpPr>
          <p:cNvPr id="48796" name="Group 668"/>
          <p:cNvGrpSpPr>
            <a:grpSpLocks/>
          </p:cNvGrpSpPr>
          <p:nvPr/>
        </p:nvGrpSpPr>
        <p:grpSpPr bwMode="auto">
          <a:xfrm>
            <a:off x="1042988" y="5661025"/>
            <a:ext cx="5545137" cy="366713"/>
            <a:chOff x="1020" y="3521"/>
            <a:chExt cx="3493" cy="231"/>
          </a:xfrm>
        </p:grpSpPr>
        <p:sp>
          <p:nvSpPr>
            <p:cNvPr id="48797" name="Rectangle 669"/>
            <p:cNvSpPr>
              <a:spLocks noChangeArrowheads="1"/>
            </p:cNvSpPr>
            <p:nvPr/>
          </p:nvSpPr>
          <p:spPr bwMode="auto">
            <a:xfrm>
              <a:off x="1020" y="3521"/>
              <a:ext cx="226" cy="22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798" name="Text Box 670"/>
            <p:cNvSpPr txBox="1">
              <a:spLocks noChangeArrowheads="1"/>
            </p:cNvSpPr>
            <p:nvPr/>
          </p:nvSpPr>
          <p:spPr bwMode="auto">
            <a:xfrm>
              <a:off x="1292" y="3521"/>
              <a:ext cx="3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- Средний КК</a:t>
              </a:r>
            </a:p>
          </p:txBody>
        </p:sp>
      </p:grpSp>
      <p:grpSp>
        <p:nvGrpSpPr>
          <p:cNvPr id="48799" name="Group 671"/>
          <p:cNvGrpSpPr>
            <a:grpSpLocks/>
          </p:cNvGrpSpPr>
          <p:nvPr/>
        </p:nvGrpSpPr>
        <p:grpSpPr bwMode="auto">
          <a:xfrm>
            <a:off x="3203575" y="5084763"/>
            <a:ext cx="5545138" cy="366712"/>
            <a:chOff x="1020" y="3521"/>
            <a:chExt cx="3493" cy="231"/>
          </a:xfrm>
        </p:grpSpPr>
        <p:sp>
          <p:nvSpPr>
            <p:cNvPr id="48800" name="Rectangle 672"/>
            <p:cNvSpPr>
              <a:spLocks noChangeArrowheads="1"/>
            </p:cNvSpPr>
            <p:nvPr/>
          </p:nvSpPr>
          <p:spPr bwMode="auto">
            <a:xfrm>
              <a:off x="1020" y="3521"/>
              <a:ext cx="226" cy="22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801" name="Text Box 673"/>
            <p:cNvSpPr txBox="1">
              <a:spLocks noChangeArrowheads="1"/>
            </p:cNvSpPr>
            <p:nvPr/>
          </p:nvSpPr>
          <p:spPr bwMode="auto">
            <a:xfrm>
              <a:off x="1292" y="3521"/>
              <a:ext cx="3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- Ниже среднего  КК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323850" y="404813"/>
            <a:ext cx="8229600" cy="6048375"/>
          </a:xfrm>
        </p:spPr>
        <p:txBody>
          <a:bodyPr/>
          <a:lstStyle/>
          <a:p>
            <a:pPr marL="623888" indent="-514350" algn="ctr">
              <a:buFont typeface="Wingdings 3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В 2016-2017 учебном году  81 обучающийся 9-го класса прошли успешно государственную итоговую аттестацию и получили аттестаты об основном общем образовании, из них:</a:t>
            </a:r>
            <a:r>
              <a:rPr lang="ru-RU" dirty="0" smtClean="0">
                <a:latin typeface="Times New Roman" pitchFamily="18" charset="0"/>
              </a:rPr>
              <a:t> </a:t>
            </a:r>
          </a:p>
          <a:p>
            <a:pPr marL="623888" indent="-514350" algn="ctr">
              <a:buFont typeface="Wingdings 3" pitchFamily="18" charset="2"/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3 человека  получили аттестат об основном общем образовании с отличием:</a:t>
            </a:r>
          </a:p>
          <a:p>
            <a:pPr marL="623888" indent="-514350" algn="ctr">
              <a:buFont typeface="Wingdings 3" pitchFamily="18" charset="2"/>
              <a:buNone/>
            </a:pP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</a:rPr>
              <a:t>Атаншинова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 Амина </a:t>
            </a:r>
          </a:p>
          <a:p>
            <a:pPr marL="623888" indent="-514350" algn="ctr">
              <a:buFont typeface="Wingdings 3" pitchFamily="18" charset="2"/>
              <a:buNone/>
            </a:pP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</a:rPr>
              <a:t>Демьяненко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 Дарья </a:t>
            </a:r>
          </a:p>
          <a:p>
            <a:pPr marL="623888" indent="-514350" algn="ctr">
              <a:buFont typeface="Wingdings 3" pitchFamily="18" charset="2"/>
              <a:buNone/>
            </a:pP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</a:rPr>
              <a:t>Шабунина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> Анна</a:t>
            </a:r>
          </a:p>
          <a:p>
            <a:pPr marL="623888" indent="-514350" algn="ctr">
              <a:buFont typeface="Wingdings 3" pitchFamily="18" charset="2"/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</a:rPr>
              <a:t>30 обучающихся имеют в аттестате итоговые отметки «отлично» и «хорошо» по всем учебным предметам учебного плана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29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pPr marL="309245" indent="-30924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кол-во сдававших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минимальный балл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максимальный балл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средний балл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количество обучающихся, имеющих средний балл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Не прошли обязательный минимум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Пересдали в дополнительные сроки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балл, установленный Рособрнадзором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11/а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5(29%)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Математика (базовый уровень)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11/а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16 (94%)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Математика (профильный уровень)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11/а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 (42%)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96460" algn="l"/>
                          <a:tab pos="5934710" algn="l"/>
                          <a:tab pos="7173595" algn="l"/>
                          <a:tab pos="8411845" algn="l"/>
                          <a:tab pos="9650730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Результаты ЕГЭ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214313"/>
          <a:ext cx="8786813" cy="6127179"/>
        </p:xfrm>
        <a:graphic>
          <a:graphicData uri="http://schemas.openxmlformats.org/drawingml/2006/table">
            <a:tbl>
              <a:tblPr/>
              <a:tblGrid>
                <a:gridCol w="1214438"/>
                <a:gridCol w="982662"/>
                <a:gridCol w="1098550"/>
                <a:gridCol w="1096963"/>
                <a:gridCol w="1098550"/>
                <a:gridCol w="1098550"/>
                <a:gridCol w="1098550"/>
                <a:gridCol w="1098550"/>
              </a:tblGrid>
              <a:tr h="11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предмета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ЕГЭ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учеников, преодолевших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выше 70 баллов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 балл по ОУ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 балл по ОУ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Средний балл по ОУ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Минимальный балл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Минимальный балл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Минимальный балл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Минимальный балл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Минимальный балл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Минимальный балл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Минимальный балл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Минимальный балл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19675"/>
          </a:xfrm>
        </p:spPr>
        <p:txBody>
          <a:bodyPr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школе работает 50 педагогических работников. Высшее образование имеют 90%, среднее профессиональное – 10%. В 2016-2017 учебном году в коллективе школы 9 молодых специалиста. Стаж работы до 5 лет – 14 педагогов, с 6 до 10 лет – 9 учителей, до 20 лет – 10 педагогов , 21-35лет – 17 человек.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квалификационную категорию 60% учителей: 7 человек (14%) – высшую, 23 человека (46%) – первую.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 за последние 5 лет прошли все педагогические работники.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i="1" dirty="0" smtClean="0">
                <a:effectLst/>
                <a:latin typeface="Times New Roman" pitchFamily="18" charset="0"/>
                <a:cs typeface="Times New Roman" pitchFamily="18" charset="0"/>
              </a:rPr>
              <a:t>Система методической работы школы направлена на повышение профессиональной компетентности педагогов через создание оптимальных условий труда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Медалисты</a:t>
            </a:r>
            <a:endParaRPr lang="ru-RU" dirty="0"/>
          </a:p>
        </p:txBody>
      </p:sp>
      <p:pic>
        <p:nvPicPr>
          <p:cNvPr id="26626" name="Picture 2" descr="C:\Users\User\AppData\Local\Temp\Rar$DIa0.606\Дмитриенко Юл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1285875"/>
            <a:ext cx="2992437" cy="4233863"/>
          </a:xfrm>
        </p:spPr>
      </p:pic>
      <p:pic>
        <p:nvPicPr>
          <p:cNvPr id="26627" name="Picture 3" descr="C:\Users\User\AppData\Local\Temp\Rar$DIa0.497\Короткая Натал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975" y="1000125"/>
            <a:ext cx="2994025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Users\User\AppData\Local\Temp\Rar$DIa0.447\Тайтубаева Лау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571625"/>
            <a:ext cx="29781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785813" y="5786438"/>
            <a:ext cx="2243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Тайтубаева Лаура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3857625" y="5572125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Дмитриенко Юлия</a:t>
            </a:r>
          </a:p>
        </p:txBody>
      </p:sp>
      <p:sp>
        <p:nvSpPr>
          <p:cNvPr id="26631" name="TextBox 8"/>
          <p:cNvSpPr txBox="1">
            <a:spLocks noChangeArrowheads="1"/>
          </p:cNvSpPr>
          <p:nvPr/>
        </p:nvSpPr>
        <p:spPr bwMode="auto">
          <a:xfrm>
            <a:off x="6786563" y="5214938"/>
            <a:ext cx="2216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Короткая Наталья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Воспитательная работа школы</a:t>
            </a:r>
            <a:endParaRPr lang="ru-RU" dirty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7920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  <a:latin typeface="Times New Roman" pitchFamily="18" charset="0"/>
              </a:rPr>
              <a:t>Результативность  классов по участию в общешкольных  мероприятиях: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2205038"/>
            <a:ext cx="81359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-  </a:t>
            </a:r>
            <a:r>
              <a:rPr lang="ru-RU" sz="2000" b="1"/>
              <a:t>На параллели 5-6 классов: </a:t>
            </a:r>
            <a:r>
              <a:rPr lang="ru-RU" sz="2000" b="1">
                <a:solidFill>
                  <a:schemeClr val="accent2"/>
                </a:solidFill>
              </a:rPr>
              <a:t>5 Г класс</a:t>
            </a:r>
            <a:r>
              <a:rPr lang="ru-RU" sz="2000" b="1"/>
              <a:t> – классный руководитель </a:t>
            </a:r>
            <a:r>
              <a:rPr lang="ru-RU" sz="2000" b="1">
                <a:solidFill>
                  <a:schemeClr val="accent2"/>
                </a:solidFill>
              </a:rPr>
              <a:t>Васильева Е.К</a:t>
            </a:r>
            <a:r>
              <a:rPr lang="ru-RU" sz="2000" b="1"/>
              <a:t>.;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- На параллели 7-8 классов: </a:t>
            </a:r>
            <a:r>
              <a:rPr lang="ru-RU" sz="2000" b="1">
                <a:solidFill>
                  <a:schemeClr val="accent2"/>
                </a:solidFill>
              </a:rPr>
              <a:t>8 Г класс</a:t>
            </a:r>
            <a:r>
              <a:rPr lang="ru-RU" sz="2000" b="1"/>
              <a:t> – классный руководитель </a:t>
            </a:r>
            <a:r>
              <a:rPr lang="ru-RU" sz="2000" b="1">
                <a:solidFill>
                  <a:schemeClr val="accent2"/>
                </a:solidFill>
              </a:rPr>
              <a:t>Огрородникова И.Н</a:t>
            </a:r>
            <a:r>
              <a:rPr lang="ru-RU" sz="2000" b="1"/>
              <a:t>.;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- На параллели 9-11 классов: </a:t>
            </a:r>
            <a:r>
              <a:rPr lang="ru-RU" sz="2000" b="1">
                <a:solidFill>
                  <a:schemeClr val="accent2"/>
                </a:solidFill>
              </a:rPr>
              <a:t>10 а класс</a:t>
            </a:r>
            <a:r>
              <a:rPr lang="ru-RU" sz="2000" b="1"/>
              <a:t> – классный руководитель </a:t>
            </a:r>
            <a:r>
              <a:rPr lang="ru-RU" sz="2000" b="1">
                <a:solidFill>
                  <a:schemeClr val="accent2"/>
                </a:solidFill>
              </a:rPr>
              <a:t>Ляшко И.В.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Классам-победителям вручены кубки «Самый лучший класс»</a:t>
            </a:r>
            <a:r>
              <a:rPr lang="ru-RU" b="1">
                <a:solidFill>
                  <a:schemeClr val="accent2"/>
                </a:solidFill>
              </a:rPr>
              <a:t>  </a:t>
            </a:r>
          </a:p>
        </p:txBody>
      </p:sp>
      <p:pic>
        <p:nvPicPr>
          <p:cNvPr id="27654" name="Picture 6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2133600"/>
            <a:ext cx="1727200" cy="2305050"/>
          </a:xfrm>
          <a:prstGeom prst="rect">
            <a:avLst/>
          </a:prstGeom>
          <a:noFill/>
        </p:spPr>
      </p:pic>
      <p:pic>
        <p:nvPicPr>
          <p:cNvPr id="27655" name="Picture 7" descr="l5BD-I5y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157788"/>
            <a:ext cx="2808288" cy="1579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700" smtClean="0">
                <a:effectLst/>
              </a:rPr>
              <a:t>Детское общественное объединение «</a:t>
            </a:r>
            <a:r>
              <a:rPr lang="ru-RU" sz="3700" smtClean="0">
                <a:solidFill>
                  <a:srgbClr val="0000CC"/>
                </a:solidFill>
                <a:effectLst/>
              </a:rPr>
              <a:t>Молодые</a:t>
            </a:r>
            <a:r>
              <a:rPr lang="ru-RU" sz="3700" smtClean="0">
                <a:solidFill>
                  <a:srgbClr val="33CC33"/>
                </a:solidFill>
                <a:effectLst/>
              </a:rPr>
              <a:t> Интересные </a:t>
            </a:r>
            <a:r>
              <a:rPr lang="ru-RU" sz="3700" smtClean="0">
                <a:solidFill>
                  <a:srgbClr val="FF0066"/>
                </a:solidFill>
                <a:effectLst/>
              </a:rPr>
              <a:t>Ребята</a:t>
            </a:r>
            <a:r>
              <a:rPr lang="ru-RU" sz="3700" smtClean="0">
                <a:effectLst/>
              </a:rPr>
              <a:t>» («</a:t>
            </a:r>
            <a:r>
              <a:rPr lang="ru-RU" sz="3700" smtClean="0">
                <a:solidFill>
                  <a:srgbClr val="0000CC"/>
                </a:solidFill>
                <a:effectLst/>
              </a:rPr>
              <a:t>М</a:t>
            </a:r>
            <a:r>
              <a:rPr lang="ru-RU" sz="3700" smtClean="0">
                <a:solidFill>
                  <a:srgbClr val="33CC33"/>
                </a:solidFill>
                <a:effectLst/>
              </a:rPr>
              <a:t>И</a:t>
            </a:r>
            <a:r>
              <a:rPr lang="ru-RU" sz="3700" smtClean="0">
                <a:solidFill>
                  <a:srgbClr val="FF0066"/>
                </a:solidFill>
                <a:effectLst/>
              </a:rPr>
              <a:t>Р</a:t>
            </a:r>
            <a:r>
              <a:rPr lang="ru-RU" sz="3700" smtClean="0">
                <a:effectLst/>
              </a:rPr>
              <a:t>»)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779838" y="1878013"/>
            <a:ext cx="499903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Девиз</a:t>
            </a:r>
            <a:endParaRPr lang="ru-RU" sz="2400" b="1" dirty="0">
              <a:latin typeface="Arial Black" pitchFamily="34" charset="0"/>
            </a:endParaRPr>
          </a:p>
          <a:p>
            <a:pPr algn="ctr"/>
            <a:endParaRPr lang="ru-RU" sz="2400" b="1" dirty="0">
              <a:latin typeface="Arial Black" pitchFamily="34" charset="0"/>
            </a:endParaRPr>
          </a:p>
          <a:p>
            <a:pPr algn="ctr"/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«За творчество, </a:t>
            </a:r>
          </a:p>
          <a:p>
            <a:pPr algn="ctr"/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победу и </a:t>
            </a:r>
          </a:p>
          <a:p>
            <a:pPr algn="ctr"/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признание, </a:t>
            </a:r>
          </a:p>
          <a:p>
            <a:pPr algn="ctr"/>
            <a:r>
              <a:rPr lang="ru-RU" sz="3200" dirty="0">
                <a:solidFill>
                  <a:srgbClr val="0000CC"/>
                </a:solidFill>
                <a:latin typeface="Arial Black" pitchFamily="34" charset="0"/>
              </a:rPr>
              <a:t>добро и созидание!»</a:t>
            </a:r>
          </a:p>
        </p:txBody>
      </p:sp>
      <p:pic>
        <p:nvPicPr>
          <p:cNvPr id="51205" name="Picture 5" descr="KNBdnvwv_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3889375" cy="3763963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331913" y="5805488"/>
            <a:ext cx="7272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>Руководитель – Сметанников Александр Владимирович, старший вожатый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smtClean="0">
                <a:effectLst/>
              </a:rPr>
              <a:t>Структура ДОО «</a:t>
            </a:r>
            <a:r>
              <a:rPr lang="ru-RU" sz="2800" smtClean="0">
                <a:solidFill>
                  <a:srgbClr val="0000CC"/>
                </a:solidFill>
                <a:effectLst/>
              </a:rPr>
              <a:t>М</a:t>
            </a:r>
            <a:r>
              <a:rPr lang="ru-RU" sz="2800" smtClean="0">
                <a:solidFill>
                  <a:srgbClr val="33CC33"/>
                </a:solidFill>
                <a:effectLst/>
              </a:rPr>
              <a:t>И</a:t>
            </a:r>
            <a:r>
              <a:rPr lang="ru-RU" sz="2800" smtClean="0">
                <a:solidFill>
                  <a:srgbClr val="FF0066"/>
                </a:solidFill>
                <a:effectLst/>
              </a:rPr>
              <a:t>Р</a:t>
            </a:r>
            <a:r>
              <a:rPr lang="ru-RU" sz="2800" smtClean="0">
                <a:effectLst/>
              </a:rPr>
              <a:t>» в 2016-2017 уч.году</a:t>
            </a:r>
          </a:p>
        </p:txBody>
      </p:sp>
      <p:grpSp>
        <p:nvGrpSpPr>
          <p:cNvPr id="52228" name="Группа 31"/>
          <p:cNvGrpSpPr>
            <a:grpSpLocks/>
          </p:cNvGrpSpPr>
          <p:nvPr/>
        </p:nvGrpSpPr>
        <p:grpSpPr bwMode="auto">
          <a:xfrm>
            <a:off x="827088" y="1268413"/>
            <a:ext cx="7777162" cy="4897437"/>
            <a:chOff x="0" y="0"/>
            <a:chExt cx="72506" cy="49084"/>
          </a:xfrm>
        </p:grpSpPr>
        <p:grpSp>
          <p:nvGrpSpPr>
            <p:cNvPr id="52229" name="Группа 29"/>
            <p:cNvGrpSpPr>
              <a:grpSpLocks/>
            </p:cNvGrpSpPr>
            <p:nvPr/>
          </p:nvGrpSpPr>
          <p:grpSpPr bwMode="auto">
            <a:xfrm>
              <a:off x="0" y="0"/>
              <a:ext cx="72506" cy="38193"/>
              <a:chOff x="0" y="0"/>
              <a:chExt cx="72506" cy="38193"/>
            </a:xfrm>
          </p:grpSpPr>
          <p:grpSp>
            <p:nvGrpSpPr>
              <p:cNvPr id="52230" name="Группа 16"/>
              <p:cNvGrpSpPr>
                <a:grpSpLocks/>
              </p:cNvGrpSpPr>
              <p:nvPr/>
            </p:nvGrpSpPr>
            <p:grpSpPr bwMode="auto">
              <a:xfrm>
                <a:off x="3926" y="0"/>
                <a:ext cx="63723" cy="26871"/>
                <a:chOff x="0" y="0"/>
                <a:chExt cx="63722" cy="26871"/>
              </a:xfrm>
            </p:grpSpPr>
            <p:sp>
              <p:nvSpPr>
                <p:cNvPr id="52231" name="Прямоугольник 6"/>
                <p:cNvSpPr>
                  <a:spLocks noChangeArrowheads="1"/>
                </p:cNvSpPr>
                <p:nvPr/>
              </p:nvSpPr>
              <p:spPr bwMode="auto">
                <a:xfrm>
                  <a:off x="18764" y="0"/>
                  <a:ext cx="26956" cy="8572"/>
                </a:xfrm>
                <a:prstGeom prst="rect">
                  <a:avLst/>
                </a:prstGeom>
                <a:solidFill>
                  <a:srgbClr val="5B9BD5"/>
                </a:solidFill>
                <a:ln w="12700">
                  <a:solidFill>
                    <a:srgbClr val="1F4D78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400" b="1">
                      <a:latin typeface="Times New Roman" pitchFamily="18" charset="0"/>
                    </a:rPr>
                    <a:t>Президент ДОО «МИР»</a:t>
                  </a:r>
                </a:p>
                <a:p>
                  <a:pPr algn="ctr"/>
                  <a:r>
                    <a:rPr lang="ru-RU" sz="1400" b="1">
                      <a:latin typeface="Times New Roman" pitchFamily="18" charset="0"/>
                    </a:rPr>
                    <a:t>(Тайтубаева Лаура, 11а класс)</a:t>
                  </a:r>
                  <a:endParaRPr lang="ru-RU"/>
                </a:p>
              </p:txBody>
            </p:sp>
            <p:sp>
              <p:nvSpPr>
                <p:cNvPr id="52232" name="Прямоугольник 8"/>
                <p:cNvSpPr>
                  <a:spLocks noChangeArrowheads="1"/>
                </p:cNvSpPr>
                <p:nvPr/>
              </p:nvSpPr>
              <p:spPr bwMode="auto">
                <a:xfrm>
                  <a:off x="0" y="12763"/>
                  <a:ext cx="26955" cy="8573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rgbClr val="7F5F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400" b="1">
                      <a:latin typeface="Times New Roman" pitchFamily="18" charset="0"/>
                    </a:rPr>
                    <a:t>Первый премьер-министр</a:t>
                  </a:r>
                </a:p>
                <a:p>
                  <a:pPr algn="ctr"/>
                  <a:r>
                    <a:rPr lang="ru-RU" sz="1400" b="1">
                      <a:latin typeface="Times New Roman" pitchFamily="18" charset="0"/>
                    </a:rPr>
                    <a:t>(Короткая Наталья, 11а класс)</a:t>
                  </a:r>
                  <a:endParaRPr lang="ru-RU"/>
                </a:p>
              </p:txBody>
            </p:sp>
            <p:sp>
              <p:nvSpPr>
                <p:cNvPr id="52233" name="Прямоугольник 9"/>
                <p:cNvSpPr>
                  <a:spLocks noChangeArrowheads="1"/>
                </p:cNvSpPr>
                <p:nvPr/>
              </p:nvSpPr>
              <p:spPr bwMode="auto">
                <a:xfrm>
                  <a:off x="36766" y="12668"/>
                  <a:ext cx="26956" cy="8572"/>
                </a:xfrm>
                <a:prstGeom prst="rect">
                  <a:avLst/>
                </a:prstGeom>
                <a:solidFill>
                  <a:srgbClr val="FFC000"/>
                </a:solidFill>
                <a:ln w="12700">
                  <a:solidFill>
                    <a:srgbClr val="7F5F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400" b="1">
                      <a:latin typeface="Times New Roman" pitchFamily="18" charset="0"/>
                    </a:rPr>
                    <a:t>Второй премьер-министр</a:t>
                  </a:r>
                </a:p>
                <a:p>
                  <a:pPr algn="ctr"/>
                  <a:r>
                    <a:rPr lang="ru-RU" sz="1400" b="1">
                      <a:latin typeface="Times New Roman" pitchFamily="18" charset="0"/>
                    </a:rPr>
                    <a:t>(Абитаева Айлана, 10а класс)</a:t>
                  </a:r>
                  <a:endParaRPr lang="ru-RU"/>
                </a:p>
              </p:txBody>
            </p:sp>
            <p:sp>
              <p:nvSpPr>
                <p:cNvPr id="52234" name="Прямая со стрелкой 10"/>
                <p:cNvSpPr>
                  <a:spLocks noChangeShapeType="1"/>
                </p:cNvSpPr>
                <p:nvPr/>
              </p:nvSpPr>
              <p:spPr bwMode="auto">
                <a:xfrm>
                  <a:off x="22288" y="8477"/>
                  <a:ext cx="0" cy="4477"/>
                </a:xfrm>
                <a:prstGeom prst="straightConnector1">
                  <a:avLst/>
                </a:prstGeom>
                <a:noFill/>
                <a:ln w="19050">
                  <a:solidFill>
                    <a:srgbClr val="5B9BD5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35" name="Прямая со стрелкой 11"/>
                <p:cNvSpPr>
                  <a:spLocks noChangeShapeType="1"/>
                </p:cNvSpPr>
                <p:nvPr/>
              </p:nvSpPr>
              <p:spPr bwMode="auto">
                <a:xfrm>
                  <a:off x="42100" y="8382"/>
                  <a:ext cx="0" cy="4476"/>
                </a:xfrm>
                <a:prstGeom prst="straightConnector1">
                  <a:avLst/>
                </a:prstGeom>
                <a:noFill/>
                <a:ln w="19050">
                  <a:solidFill>
                    <a:srgbClr val="5B9BD5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36" name="Прямая со стрелкой 12"/>
                <p:cNvSpPr>
                  <a:spLocks noChangeShapeType="1"/>
                </p:cNvSpPr>
                <p:nvPr/>
              </p:nvSpPr>
              <p:spPr bwMode="auto">
                <a:xfrm>
                  <a:off x="32194" y="8572"/>
                  <a:ext cx="95" cy="18193"/>
                </a:xfrm>
                <a:prstGeom prst="straightConnector1">
                  <a:avLst/>
                </a:prstGeom>
                <a:noFill/>
                <a:ln w="19050">
                  <a:solidFill>
                    <a:srgbClr val="5B9BD5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37" name="Прямая со стрелкой 13"/>
                <p:cNvSpPr>
                  <a:spLocks noChangeShapeType="1"/>
                </p:cNvSpPr>
                <p:nvPr/>
              </p:nvSpPr>
              <p:spPr bwMode="auto">
                <a:xfrm>
                  <a:off x="12763" y="21240"/>
                  <a:ext cx="0" cy="5631"/>
                </a:xfrm>
                <a:prstGeom prst="straightConnector1">
                  <a:avLst/>
                </a:prstGeom>
                <a:noFill/>
                <a:ln w="19050">
                  <a:solidFill>
                    <a:srgbClr val="FFC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38" name="Прямая соединительная линия 14"/>
                <p:cNvSpPr>
                  <a:spLocks noChangeShapeType="1"/>
                </p:cNvSpPr>
                <p:nvPr/>
              </p:nvSpPr>
              <p:spPr bwMode="auto">
                <a:xfrm>
                  <a:off x="2190" y="26860"/>
                  <a:ext cx="60960" cy="0"/>
                </a:xfrm>
                <a:prstGeom prst="line">
                  <a:avLst/>
                </a:prstGeom>
                <a:noFill/>
                <a:ln w="19050">
                  <a:solidFill>
                    <a:srgbClr val="ED7D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239" name="Прямая со стрелкой 15"/>
                <p:cNvSpPr>
                  <a:spLocks noChangeShapeType="1"/>
                </p:cNvSpPr>
                <p:nvPr/>
              </p:nvSpPr>
              <p:spPr bwMode="auto">
                <a:xfrm>
                  <a:off x="51816" y="21050"/>
                  <a:ext cx="95" cy="5810"/>
                </a:xfrm>
                <a:prstGeom prst="straightConnector1">
                  <a:avLst/>
                </a:prstGeom>
                <a:noFill/>
                <a:ln w="19050">
                  <a:solidFill>
                    <a:srgbClr val="FFC000"/>
                  </a:solidFill>
                  <a:miter lim="800000"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2240" name="Прямоугольник 17"/>
              <p:cNvSpPr>
                <a:spLocks noChangeArrowheads="1"/>
              </p:cNvSpPr>
              <p:nvPr/>
            </p:nvSpPr>
            <p:spPr bwMode="auto">
              <a:xfrm>
                <a:off x="0" y="30573"/>
                <a:ext cx="13716" cy="7620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23B0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200" b="1">
                    <a:latin typeface="Times New Roman" pitchFamily="18" charset="0"/>
                  </a:rPr>
                  <a:t>Министр образования</a:t>
                </a:r>
              </a:p>
              <a:p>
                <a:pPr algn="ctr"/>
                <a:r>
                  <a:rPr lang="ru-RU" sz="1000" b="1">
                    <a:latin typeface="Times New Roman" pitchFamily="18" charset="0"/>
                  </a:rPr>
                  <a:t>(Сухова Елена,</a:t>
                </a:r>
              </a:p>
              <a:p>
                <a:pPr algn="ctr"/>
                <a:r>
                  <a:rPr lang="ru-RU" sz="1000" b="1">
                    <a:latin typeface="Times New Roman" pitchFamily="18" charset="0"/>
                  </a:rPr>
                  <a:t>11а класс)</a:t>
                </a:r>
                <a:endParaRPr lang="ru-RU"/>
              </a:p>
            </p:txBody>
          </p:sp>
          <p:sp>
            <p:nvSpPr>
              <p:cNvPr id="52241" name="Прямоугольник 18"/>
              <p:cNvSpPr>
                <a:spLocks noChangeArrowheads="1"/>
              </p:cNvSpPr>
              <p:nvPr/>
            </p:nvSpPr>
            <p:spPr bwMode="auto">
              <a:xfrm>
                <a:off x="14473" y="30573"/>
                <a:ext cx="14097" cy="7620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23B0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200" b="1">
                    <a:latin typeface="Times New Roman" pitchFamily="18" charset="0"/>
                  </a:rPr>
                  <a:t>Министр культуры и досуга</a:t>
                </a:r>
              </a:p>
              <a:p>
                <a:pPr algn="ctr"/>
                <a:r>
                  <a:rPr lang="ru-RU" sz="1000" b="1">
                    <a:latin typeface="Times New Roman" pitchFamily="18" charset="0"/>
                  </a:rPr>
                  <a:t>(Меньшикова Виолетта, 10а класс)</a:t>
                </a:r>
                <a:endParaRPr lang="ru-RU"/>
              </a:p>
            </p:txBody>
          </p:sp>
          <p:sp>
            <p:nvSpPr>
              <p:cNvPr id="52242" name="Прямоугольник 19"/>
              <p:cNvSpPr>
                <a:spLocks noChangeArrowheads="1"/>
              </p:cNvSpPr>
              <p:nvPr/>
            </p:nvSpPr>
            <p:spPr bwMode="auto">
              <a:xfrm>
                <a:off x="29563" y="30573"/>
                <a:ext cx="13716" cy="7620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23B0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200" b="1">
                    <a:latin typeface="Times New Roman" pitchFamily="18" charset="0"/>
                  </a:rPr>
                  <a:t>Пресс-центр</a:t>
                </a:r>
              </a:p>
              <a:p>
                <a:pPr algn="ctr"/>
                <a:r>
                  <a:rPr lang="ru-RU" sz="1000" b="1">
                    <a:latin typeface="Times New Roman" pitchFamily="18" charset="0"/>
                  </a:rPr>
                  <a:t>(Кияшко Дмитрий,</a:t>
                </a:r>
              </a:p>
              <a:p>
                <a:pPr algn="ctr"/>
                <a:r>
                  <a:rPr lang="ru-RU" sz="1000" b="1">
                    <a:latin typeface="Times New Roman" pitchFamily="18" charset="0"/>
                  </a:rPr>
                  <a:t>10а класс)</a:t>
                </a:r>
                <a:endParaRPr lang="ru-RU"/>
              </a:p>
            </p:txBody>
          </p:sp>
          <p:sp>
            <p:nvSpPr>
              <p:cNvPr id="52243" name="Прямоугольник 21"/>
              <p:cNvSpPr>
                <a:spLocks noChangeArrowheads="1"/>
              </p:cNvSpPr>
              <p:nvPr/>
            </p:nvSpPr>
            <p:spPr bwMode="auto">
              <a:xfrm>
                <a:off x="44317" y="30517"/>
                <a:ext cx="13811" cy="7620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23B0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200" b="1">
                    <a:latin typeface="Times New Roman" pitchFamily="18" charset="0"/>
                  </a:rPr>
                  <a:t>Министр труда и правонарушений</a:t>
                </a:r>
              </a:p>
              <a:p>
                <a:pPr algn="ctr"/>
                <a:r>
                  <a:rPr lang="ru-RU" sz="1000" b="1">
                    <a:latin typeface="Times New Roman" pitchFamily="18" charset="0"/>
                  </a:rPr>
                  <a:t>(Смагулова Анелля,</a:t>
                </a:r>
              </a:p>
              <a:p>
                <a:pPr algn="ctr"/>
                <a:r>
                  <a:rPr lang="ru-RU" sz="1000" b="1">
                    <a:latin typeface="Times New Roman" pitchFamily="18" charset="0"/>
                  </a:rPr>
                  <a:t>9б класс)</a:t>
                </a:r>
                <a:endParaRPr lang="ru-RU"/>
              </a:p>
            </p:txBody>
          </p:sp>
          <p:sp>
            <p:nvSpPr>
              <p:cNvPr id="52244" name="Прямоугольник 22"/>
              <p:cNvSpPr>
                <a:spLocks noChangeArrowheads="1"/>
              </p:cNvSpPr>
              <p:nvPr/>
            </p:nvSpPr>
            <p:spPr bwMode="auto">
              <a:xfrm>
                <a:off x="58790" y="30517"/>
                <a:ext cx="13716" cy="7620"/>
              </a:xfrm>
              <a:prstGeom prst="rect">
                <a:avLst/>
              </a:prstGeom>
              <a:solidFill>
                <a:srgbClr val="ED7D31"/>
              </a:solidFill>
              <a:ln w="12700">
                <a:solidFill>
                  <a:srgbClr val="823B0B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sz="1200" b="1">
                    <a:latin typeface="Times New Roman" pitchFamily="18" charset="0"/>
                  </a:rPr>
                  <a:t>Министр спорта</a:t>
                </a:r>
              </a:p>
              <a:p>
                <a:pPr algn="ctr"/>
                <a:r>
                  <a:rPr lang="ru-RU" sz="1000" b="1">
                    <a:latin typeface="Times New Roman" pitchFamily="18" charset="0"/>
                  </a:rPr>
                  <a:t>(Глушкова Елена,</a:t>
                </a:r>
              </a:p>
              <a:p>
                <a:pPr algn="ctr"/>
                <a:r>
                  <a:rPr lang="ru-RU" sz="1000" b="1">
                    <a:latin typeface="Times New Roman" pitchFamily="18" charset="0"/>
                  </a:rPr>
                  <a:t>10а класс)</a:t>
                </a:r>
                <a:endParaRPr lang="ru-RU"/>
              </a:p>
            </p:txBody>
          </p:sp>
          <p:sp>
            <p:nvSpPr>
              <p:cNvPr id="52245" name="Прямая со стрелкой 24"/>
              <p:cNvSpPr>
                <a:spLocks noChangeShapeType="1"/>
              </p:cNvSpPr>
              <p:nvPr/>
            </p:nvSpPr>
            <p:spPr bwMode="auto">
              <a:xfrm>
                <a:off x="6170" y="26983"/>
                <a:ext cx="0" cy="3590"/>
              </a:xfrm>
              <a:prstGeom prst="straightConnector1">
                <a:avLst/>
              </a:prstGeom>
              <a:noFill/>
              <a:ln w="19050">
                <a:solidFill>
                  <a:srgbClr val="ED7D3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6" name="Прямая со стрелкой 25"/>
              <p:cNvSpPr>
                <a:spLocks noChangeShapeType="1"/>
              </p:cNvSpPr>
              <p:nvPr/>
            </p:nvSpPr>
            <p:spPr bwMode="auto">
              <a:xfrm>
                <a:off x="20251" y="26927"/>
                <a:ext cx="0" cy="3590"/>
              </a:xfrm>
              <a:prstGeom prst="straightConnector1">
                <a:avLst/>
              </a:prstGeom>
              <a:noFill/>
              <a:ln w="19050">
                <a:solidFill>
                  <a:srgbClr val="ED7D3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7" name="Прямая со стрелкой 26"/>
              <p:cNvSpPr>
                <a:spLocks noChangeShapeType="1"/>
              </p:cNvSpPr>
              <p:nvPr/>
            </p:nvSpPr>
            <p:spPr bwMode="auto">
              <a:xfrm>
                <a:off x="33434" y="26871"/>
                <a:ext cx="0" cy="3590"/>
              </a:xfrm>
              <a:prstGeom prst="straightConnector1">
                <a:avLst/>
              </a:prstGeom>
              <a:noFill/>
              <a:ln w="19050">
                <a:solidFill>
                  <a:srgbClr val="ED7D3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8" name="Прямая со стрелкой 27"/>
              <p:cNvSpPr>
                <a:spLocks noChangeShapeType="1"/>
              </p:cNvSpPr>
              <p:nvPr/>
            </p:nvSpPr>
            <p:spPr bwMode="auto">
              <a:xfrm>
                <a:off x="49085" y="26927"/>
                <a:ext cx="0" cy="3590"/>
              </a:xfrm>
              <a:prstGeom prst="straightConnector1">
                <a:avLst/>
              </a:prstGeom>
              <a:noFill/>
              <a:ln w="19050">
                <a:solidFill>
                  <a:srgbClr val="ED7D3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49" name="Прямая со стрелкой 28"/>
              <p:cNvSpPr>
                <a:spLocks noChangeShapeType="1"/>
              </p:cNvSpPr>
              <p:nvPr/>
            </p:nvSpPr>
            <p:spPr bwMode="auto">
              <a:xfrm>
                <a:off x="66981" y="26814"/>
                <a:ext cx="0" cy="3591"/>
              </a:xfrm>
              <a:prstGeom prst="straightConnector1">
                <a:avLst/>
              </a:prstGeom>
              <a:noFill/>
              <a:ln w="19050">
                <a:solidFill>
                  <a:srgbClr val="ED7D3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250" name="Прямоугольник 30"/>
            <p:cNvSpPr>
              <a:spLocks noChangeArrowheads="1"/>
            </p:cNvSpPr>
            <p:nvPr/>
          </p:nvSpPr>
          <p:spPr bwMode="auto">
            <a:xfrm>
              <a:off x="1466" y="39595"/>
              <a:ext cx="68235" cy="9489"/>
            </a:xfrm>
            <a:prstGeom prst="rect">
              <a:avLst/>
            </a:prstGeom>
            <a:solidFill>
              <a:srgbClr val="70AD47"/>
            </a:solidFill>
            <a:ln w="12700">
              <a:solidFill>
                <a:srgbClr val="37562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/>
            </a:p>
          </p:txBody>
        </p:sp>
      </p:grpSp>
      <p:pic>
        <p:nvPicPr>
          <p:cNvPr id="52251" name="Picture 27" descr="Ла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981075"/>
            <a:ext cx="846137" cy="1077913"/>
          </a:xfrm>
          <a:prstGeom prst="rect">
            <a:avLst/>
          </a:prstGeom>
          <a:noFill/>
        </p:spPr>
      </p:pic>
      <p:pic>
        <p:nvPicPr>
          <p:cNvPr id="52252" name="Picture 28" descr="8J3FdWiNC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349500"/>
            <a:ext cx="641350" cy="1082675"/>
          </a:xfrm>
          <a:prstGeom prst="rect">
            <a:avLst/>
          </a:prstGeom>
          <a:noFill/>
        </p:spPr>
      </p:pic>
      <p:pic>
        <p:nvPicPr>
          <p:cNvPr id="52253" name="Picture 29" descr="sGY0kadqn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2349500"/>
            <a:ext cx="647700" cy="1079500"/>
          </a:xfrm>
          <a:prstGeom prst="rect">
            <a:avLst/>
          </a:prstGeom>
          <a:noFill/>
        </p:spPr>
      </p:pic>
      <p:pic>
        <p:nvPicPr>
          <p:cNvPr id="52254" name="Picture 30" descr="X3icJq9ou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084763"/>
            <a:ext cx="723900" cy="1081087"/>
          </a:xfrm>
          <a:prstGeom prst="rect">
            <a:avLst/>
          </a:prstGeom>
          <a:noFill/>
        </p:spPr>
      </p:pic>
      <p:pic>
        <p:nvPicPr>
          <p:cNvPr id="52255" name="Picture 31" descr="ygkjvIEoX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5084763"/>
            <a:ext cx="701675" cy="1082675"/>
          </a:xfrm>
          <a:prstGeom prst="rect">
            <a:avLst/>
          </a:prstGeom>
          <a:noFill/>
        </p:spPr>
      </p:pic>
      <p:pic>
        <p:nvPicPr>
          <p:cNvPr id="52256" name="Picture 32" descr="g18s2C6YZI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5084763"/>
            <a:ext cx="744537" cy="1079500"/>
          </a:xfrm>
          <a:prstGeom prst="rect">
            <a:avLst/>
          </a:prstGeom>
          <a:noFill/>
        </p:spPr>
      </p:pic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3563938" y="6237288"/>
            <a:ext cx="2655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Обучающиеся школы</a:t>
            </a:r>
          </a:p>
        </p:txBody>
      </p:sp>
      <p:pic>
        <p:nvPicPr>
          <p:cNvPr id="52258" name="Picture 34" descr="Dz5JdHek9l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5084763"/>
            <a:ext cx="781050" cy="1081087"/>
          </a:xfrm>
          <a:prstGeom prst="rect">
            <a:avLst/>
          </a:prstGeom>
          <a:noFill/>
        </p:spPr>
      </p:pic>
      <p:pic>
        <p:nvPicPr>
          <p:cNvPr id="52259" name="Picture 35" descr="IMG_28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4663" y="5084763"/>
            <a:ext cx="777875" cy="107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6477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smtClean="0">
                <a:solidFill>
                  <a:schemeClr val="accent2"/>
                </a:solidFill>
                <a:effectLst/>
              </a:rPr>
              <a:t>ДОО</a:t>
            </a:r>
            <a:r>
              <a:rPr lang="ru-RU" sz="2800" smtClean="0">
                <a:solidFill>
                  <a:srgbClr val="FFFF00"/>
                </a:solidFill>
                <a:effectLst/>
              </a:rPr>
              <a:t> </a:t>
            </a:r>
            <a:r>
              <a:rPr lang="ru-RU" sz="2800" smtClean="0">
                <a:effectLst/>
              </a:rPr>
              <a:t>«</a:t>
            </a:r>
            <a:r>
              <a:rPr lang="ru-RU" sz="2800" smtClean="0">
                <a:solidFill>
                  <a:srgbClr val="0000CC"/>
                </a:solidFill>
                <a:effectLst/>
              </a:rPr>
              <a:t>М</a:t>
            </a:r>
            <a:r>
              <a:rPr lang="ru-RU" sz="2800" smtClean="0">
                <a:solidFill>
                  <a:srgbClr val="33CC33"/>
                </a:solidFill>
                <a:effectLst/>
              </a:rPr>
              <a:t>И</a:t>
            </a:r>
            <a:r>
              <a:rPr lang="ru-RU" sz="2800" smtClean="0">
                <a:solidFill>
                  <a:srgbClr val="FF0066"/>
                </a:solidFill>
                <a:effectLst/>
              </a:rPr>
              <a:t>Р</a:t>
            </a:r>
            <a:r>
              <a:rPr lang="ru-RU" sz="2800" smtClean="0">
                <a:effectLst/>
              </a:rPr>
              <a:t>»</a:t>
            </a:r>
          </a:p>
        </p:txBody>
      </p:sp>
      <p:pic>
        <p:nvPicPr>
          <p:cNvPr id="53252" name="Picture 4" descr="6F65DAFjA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908050"/>
            <a:ext cx="2087563" cy="2087563"/>
          </a:xfrm>
          <a:prstGeom prst="rect">
            <a:avLst/>
          </a:prstGeom>
          <a:noFill/>
        </p:spPr>
      </p:pic>
      <p:pic>
        <p:nvPicPr>
          <p:cNvPr id="53253" name="Picture 5" descr="-HdorzTN6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981075"/>
            <a:ext cx="2400300" cy="1800225"/>
          </a:xfrm>
          <a:prstGeom prst="rect">
            <a:avLst/>
          </a:prstGeom>
          <a:noFill/>
        </p:spPr>
      </p:pic>
      <p:pic>
        <p:nvPicPr>
          <p:cNvPr id="53254" name="Picture 6" descr="ZawxPuQdF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781300"/>
            <a:ext cx="1782763" cy="2376488"/>
          </a:xfrm>
          <a:prstGeom prst="rect">
            <a:avLst/>
          </a:prstGeom>
          <a:noFill/>
        </p:spPr>
      </p:pic>
      <p:pic>
        <p:nvPicPr>
          <p:cNvPr id="53255" name="Picture 7" descr="OhSj3Swwg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125538"/>
            <a:ext cx="2400300" cy="1800225"/>
          </a:xfrm>
          <a:prstGeom prst="rect">
            <a:avLst/>
          </a:prstGeom>
          <a:noFill/>
        </p:spPr>
      </p:pic>
      <p:pic>
        <p:nvPicPr>
          <p:cNvPr id="53256" name="Picture 8" descr="ymllOW79y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4724400"/>
            <a:ext cx="2400300" cy="1800225"/>
          </a:xfrm>
          <a:prstGeom prst="rect">
            <a:avLst/>
          </a:prstGeom>
          <a:noFill/>
        </p:spPr>
      </p:pic>
      <p:pic>
        <p:nvPicPr>
          <p:cNvPr id="53257" name="Picture 9" descr="E44h2pPwsG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3716338"/>
            <a:ext cx="2220913" cy="2016125"/>
          </a:xfrm>
          <a:prstGeom prst="rect">
            <a:avLst/>
          </a:prstGeom>
          <a:noFill/>
        </p:spPr>
      </p:pic>
      <p:pic>
        <p:nvPicPr>
          <p:cNvPr id="53258" name="Picture 10" descr="qbmvDQffdb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8888" y="2708275"/>
            <a:ext cx="2447925" cy="2016125"/>
          </a:xfrm>
          <a:prstGeom prst="rect">
            <a:avLst/>
          </a:prstGeom>
          <a:noFill/>
        </p:spPr>
      </p:pic>
      <p:pic>
        <p:nvPicPr>
          <p:cNvPr id="53259" name="Picture 11" descr="J6CfjbVuNI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888" y="2492375"/>
            <a:ext cx="2735262" cy="1731963"/>
          </a:xfrm>
          <a:prstGeom prst="rect">
            <a:avLst/>
          </a:prstGeom>
          <a:noFill/>
        </p:spPr>
      </p:pic>
      <p:pic>
        <p:nvPicPr>
          <p:cNvPr id="53260" name="Picture 12" descr="GcnQWMI8CH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875" y="4508500"/>
            <a:ext cx="2471738" cy="2074863"/>
          </a:xfrm>
          <a:prstGeom prst="rect">
            <a:avLst/>
          </a:prstGeom>
          <a:noFill/>
        </p:spPr>
      </p:pic>
      <p:pic>
        <p:nvPicPr>
          <p:cNvPr id="53261" name="Picture 13" descr="O4-aysGPAm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3800" y="5057775"/>
            <a:ext cx="2400300" cy="1800225"/>
          </a:xfrm>
          <a:prstGeom prst="rect">
            <a:avLst/>
          </a:prstGeom>
          <a:noFill/>
        </p:spPr>
      </p:pic>
      <p:pic>
        <p:nvPicPr>
          <p:cNvPr id="53262" name="Picture 14" descr="NUanlxQ5fF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981075"/>
            <a:ext cx="2303463" cy="1727200"/>
          </a:xfrm>
          <a:prstGeom prst="rect">
            <a:avLst/>
          </a:prstGeom>
          <a:noFill/>
        </p:spPr>
      </p:pic>
      <p:pic>
        <p:nvPicPr>
          <p:cNvPr id="53263" name="Picture 15" descr="bicFgCYaPh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636838"/>
            <a:ext cx="1836738" cy="2447925"/>
          </a:xfrm>
          <a:prstGeom prst="rect">
            <a:avLst/>
          </a:prstGeom>
          <a:noFill/>
        </p:spPr>
      </p:pic>
      <p:pic>
        <p:nvPicPr>
          <p:cNvPr id="53264" name="Picture 16" descr="KNBdnvwv_l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8038" y="2924175"/>
            <a:ext cx="177165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smtClean="0">
                <a:solidFill>
                  <a:srgbClr val="0000CC"/>
                </a:solidFill>
                <a:effectLst/>
                <a:latin typeface="Arial Black" pitchFamily="34" charset="0"/>
              </a:rPr>
              <a:t>Расписание занятий  объединений  внеурочной деятельности</a:t>
            </a:r>
            <a:r>
              <a:rPr lang="ru-RU" sz="3700" smtClean="0">
                <a:effectLst/>
              </a:rPr>
              <a:t> </a:t>
            </a:r>
          </a:p>
        </p:txBody>
      </p:sp>
      <p:graphicFrame>
        <p:nvGraphicFramePr>
          <p:cNvPr id="55040" name="Group 768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9036050" cy="6126480"/>
        </p:xfrm>
        <a:graphic>
          <a:graphicData uri="http://schemas.openxmlformats.org/drawingml/2006/table">
            <a:tbl>
              <a:tblPr/>
              <a:tblGrid>
                <a:gridCol w="1828800"/>
                <a:gridCol w="4038600"/>
                <a:gridCol w="1368425"/>
                <a:gridCol w="1800225"/>
              </a:tblGrid>
              <a:tr h="0"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 руководителя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</a:t>
                      </a:r>
                    </a:p>
                    <a:p>
                      <a:pPr marL="365125" marR="0" lvl="0" indent="-2555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направлениям внеурочной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Расписание занятий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Полякова Е.А.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«Музей в твоем классе»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«Мы и все что нас окружает»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«Эрудит»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rowSpan="4"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Шубина Т.Н.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«Экологическая тропа исследований»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«Посчитаем, поиграем!»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«Этикет и культура общения»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 мире профессий»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Садуова С.К.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 мире профессий»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«Мы и все что нас окружает»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(матем.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«Народные промыслы»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rowSpan="4"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Бояркина В.А.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(гуманит.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«Народные промыслы»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«Экологическая тропа исследований»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365125" marR="0" lvl="0" indent="-2555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(матем. направление)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5125" marR="0" lvl="0" indent="-2555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smtClean="0">
                <a:solidFill>
                  <a:srgbClr val="0000CC"/>
                </a:solidFill>
                <a:effectLst/>
                <a:latin typeface="Arial Black" pitchFamily="34" charset="0"/>
              </a:rPr>
              <a:t>Расписание занятий  объединений  внеурочной деятельности</a:t>
            </a:r>
            <a:r>
              <a:rPr lang="ru-RU" sz="3700" smtClean="0">
                <a:effectLst/>
              </a:rPr>
              <a:t> </a:t>
            </a:r>
          </a:p>
        </p:txBody>
      </p:sp>
      <p:graphicFrame>
        <p:nvGraphicFramePr>
          <p:cNvPr id="60528" name="Group 1136"/>
          <p:cNvGraphicFramePr>
            <a:graphicFrameLocks noGrp="1"/>
          </p:cNvGraphicFramePr>
          <p:nvPr>
            <p:ph idx="1"/>
          </p:nvPr>
        </p:nvGraphicFramePr>
        <p:xfrm>
          <a:off x="0" y="639763"/>
          <a:ext cx="9144000" cy="6248400"/>
        </p:xfrm>
        <a:graphic>
          <a:graphicData uri="http://schemas.openxmlformats.org/drawingml/2006/table">
            <a:tbl>
              <a:tblPr/>
              <a:tblGrid>
                <a:gridCol w="2047875"/>
                <a:gridCol w="3330575"/>
                <a:gridCol w="1495425"/>
                <a:gridCol w="1320800"/>
                <a:gridCol w="949325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 руководителя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направлениям внеурочной деятельности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Расписание занятий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Кабинет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Буркенина Н.Г.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«Посчитаем, поиграем!»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«Этикет и культура общения»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«Эрудит»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Киселева Т.А.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«Музей в твоем классе»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«Мы и все что нас окружает»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(матем.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(гуманит.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Леньшина Ю.А.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«Экологическая тропа исследований»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«Посчитаем, поиграем!»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(матем.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«Этикет и культура общения»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Колова  С.В.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«Эрудит»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«Мы и все что нас окружает»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«Этикет и культура общения»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smtClean="0">
                <a:solidFill>
                  <a:srgbClr val="0000CC"/>
                </a:solidFill>
                <a:effectLst/>
                <a:latin typeface="Arial Black" pitchFamily="34" charset="0"/>
              </a:rPr>
              <a:t>Расписание занятий  объединений  внеурочной деятельности</a:t>
            </a:r>
            <a:r>
              <a:rPr lang="ru-RU" sz="3700" smtClean="0">
                <a:effectLst/>
              </a:rPr>
              <a:t> </a:t>
            </a:r>
          </a:p>
        </p:txBody>
      </p:sp>
      <p:graphicFrame>
        <p:nvGraphicFramePr>
          <p:cNvPr id="62109" name="Group 669"/>
          <p:cNvGraphicFramePr>
            <a:graphicFrameLocks noGrp="1"/>
          </p:cNvGraphicFramePr>
          <p:nvPr>
            <p:ph idx="1"/>
          </p:nvPr>
        </p:nvGraphicFramePr>
        <p:xfrm>
          <a:off x="250825" y="765175"/>
          <a:ext cx="8642350" cy="5832478"/>
        </p:xfrm>
        <a:graphic>
          <a:graphicData uri="http://schemas.openxmlformats.org/drawingml/2006/table">
            <a:tbl>
              <a:tblPr/>
              <a:tblGrid>
                <a:gridCol w="1600200"/>
                <a:gridCol w="3348038"/>
                <a:gridCol w="1455737"/>
                <a:gridCol w="1284288"/>
                <a:gridCol w="954087"/>
              </a:tblGrid>
              <a:tr h="3333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Киселева К.В.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«Экологическая тропа исследований»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(матем.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«Познавайка»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(гуманит.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Власова Н.А.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«Музей в твоем классе»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«Путешествия в мир природы»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«Познавайка»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(гуманит.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Куличенко Н.В.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«Экологическая тропа исследований»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«Путешествия в мир природы»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(матем.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«Этикет и культура общения»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3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Калинина И.В.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«Мы и все что нас окружает»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11.20-12.00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(матем.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11.45-12.25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smtClean="0">
                <a:solidFill>
                  <a:srgbClr val="0000CC"/>
                </a:solidFill>
                <a:effectLst/>
                <a:latin typeface="Arial Black" pitchFamily="34" charset="0"/>
              </a:rPr>
              <a:t>Расписание занятий  объединений  внеурочной деятельности</a:t>
            </a:r>
            <a:r>
              <a:rPr lang="ru-RU" sz="3700" smtClean="0">
                <a:effectLst/>
              </a:rPr>
              <a:t> </a:t>
            </a:r>
          </a:p>
        </p:txBody>
      </p:sp>
      <p:graphicFrame>
        <p:nvGraphicFramePr>
          <p:cNvPr id="63100" name="Group 636"/>
          <p:cNvGraphicFramePr>
            <a:graphicFrameLocks noGrp="1"/>
          </p:cNvGraphicFramePr>
          <p:nvPr>
            <p:ph idx="1"/>
          </p:nvPr>
        </p:nvGraphicFramePr>
        <p:xfrm>
          <a:off x="0" y="620713"/>
          <a:ext cx="9036050" cy="5882640"/>
        </p:xfrm>
        <a:graphic>
          <a:graphicData uri="http://schemas.openxmlformats.org/drawingml/2006/table">
            <a:tbl>
              <a:tblPr/>
              <a:tblGrid>
                <a:gridCol w="1524000"/>
                <a:gridCol w="3187700"/>
                <a:gridCol w="1385888"/>
                <a:gridCol w="1223962"/>
                <a:gridCol w="1714500"/>
              </a:tblGrid>
              <a:tr h="2778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Горбачевич С.А.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«Путешествия в мир природы»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11.20-12.00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(гуманит.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11.45-12.25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Карпухно Н.Н.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«Музей в твоем классе»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11.20-12.00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«Экологическая тропа исследований»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«Эрудит»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11.45-12.25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12.30-13.10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Иванова Е.А.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«Путешествия в мир природы»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«Этикет и культура общения»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11.20-12.00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(гуманит.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Интеллектуальный клуб «Олимпик»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(матем. направление)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11.45-12.25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Манько Н.В.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«Языкознайка»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«Волшебная кисточка»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smtClean="0">
                <a:solidFill>
                  <a:srgbClr val="0000CC"/>
                </a:solidFill>
                <a:effectLst/>
                <a:latin typeface="Arial Black" pitchFamily="34" charset="0"/>
              </a:rPr>
              <a:t>Расписание занятий  объединений  внеурочной деятельности</a:t>
            </a:r>
            <a:r>
              <a:rPr lang="ru-RU" sz="3700" smtClean="0">
                <a:effectLst/>
              </a:rPr>
              <a:t> </a:t>
            </a:r>
          </a:p>
        </p:txBody>
      </p:sp>
      <p:graphicFrame>
        <p:nvGraphicFramePr>
          <p:cNvPr id="64006" name="Group 518"/>
          <p:cNvGraphicFramePr>
            <a:graphicFrameLocks noGrp="1"/>
          </p:cNvGraphicFramePr>
          <p:nvPr>
            <p:ph idx="1"/>
          </p:nvPr>
        </p:nvGraphicFramePr>
        <p:xfrm>
          <a:off x="0" y="692150"/>
          <a:ext cx="9144000" cy="6213475"/>
        </p:xfrm>
        <a:graphic>
          <a:graphicData uri="http://schemas.openxmlformats.org/drawingml/2006/table">
            <a:tbl>
              <a:tblPr/>
              <a:tblGrid>
                <a:gridCol w="1693863"/>
                <a:gridCol w="3541712"/>
                <a:gridCol w="1539875"/>
                <a:gridCol w="1358900"/>
                <a:gridCol w="1009650"/>
              </a:tblGrid>
              <a:tr h="3016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Сметанников А.В.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«Город мастеров»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11.20-12.00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14.50-15.30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Ерохина Т.Р.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«Гусельки»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14.00-15.30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Васильев И.А.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«Подвижные игры»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Спорт.пл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14.50-15.30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11.45-12.25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12.30-13.10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Колевинская М.Г.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«Гимнастика»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Спорт.пл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13.00-13.40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13.50-14.30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14.40-15.20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75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Мубаракшина Л.Р.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«Азбука здоровья»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13.40-14.20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«Все цвета, кроме черного.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14.00-16.15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14.50-15.30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15.35-16.15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1937" y="6350"/>
            <a:ext cx="8229601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Инновационная работа</a:t>
            </a:r>
            <a:endParaRPr lang="ru-RU" dirty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9750" y="1052513"/>
            <a:ext cx="80645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В 2017 году БОУ г.Омска «Средняя общеобразовательная школа № 53» распоряжением Департамента образования Администрации  города Омска от 21.02.2017 № 80-р «О присвоении статуса городских инновационных  площадок в 2017 году» присвоен статус городской инновационной площадки по направлению «Повышение профессиональной компетентности педагогов». </a:t>
            </a:r>
          </a:p>
          <a:p>
            <a:pPr algn="ctr">
              <a:spcBef>
                <a:spcPct val="50000"/>
              </a:spcBef>
            </a:pPr>
            <a:endParaRPr lang="ru-RU" sz="2000"/>
          </a:p>
          <a:p>
            <a:pPr algn="ctr">
              <a:spcBef>
                <a:spcPct val="50000"/>
              </a:spcBef>
            </a:pPr>
            <a:r>
              <a:rPr lang="ru-RU" sz="2000"/>
              <a:t>Тема инновационного проекта: </a:t>
            </a:r>
            <a:r>
              <a:rPr lang="ru-RU" sz="2000" b="1">
                <a:solidFill>
                  <a:srgbClr val="0000CC"/>
                </a:solidFill>
              </a:rPr>
              <a:t>Развитие управленческой компетентности педагогов основной школы в условиях реализации ФГОС</a:t>
            </a:r>
            <a:r>
              <a:rPr lang="ru-RU" sz="2000">
                <a:solidFill>
                  <a:srgbClr val="0000CC"/>
                </a:solidFill>
              </a:rPr>
              <a:t> .</a:t>
            </a:r>
          </a:p>
          <a:p>
            <a:pPr algn="ctr">
              <a:spcBef>
                <a:spcPct val="50000"/>
              </a:spcBef>
            </a:pPr>
            <a:endParaRPr lang="ru-RU" sz="2000">
              <a:solidFill>
                <a:srgbClr val="0000CC"/>
              </a:solidFill>
            </a:endParaRPr>
          </a:p>
          <a:p>
            <a:pPr algn="ctr"/>
            <a:r>
              <a:rPr lang="ru-RU" sz="2000"/>
              <a:t>Научным руководителем проекта является </a:t>
            </a:r>
            <a:r>
              <a:rPr lang="ru-RU"/>
              <a:t>Бурцева Людмила Петровна, доцент, к.п.н. кафедры профессиональной педагогики, психологии и управления  ФГБОУ ВПО «ОмГПУ»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smtClean="0">
                <a:solidFill>
                  <a:srgbClr val="0000CC"/>
                </a:solidFill>
                <a:effectLst/>
                <a:latin typeface="Arial Black" pitchFamily="34" charset="0"/>
              </a:rPr>
              <a:t>Расписание занятий  объединений  внеурочной деятельности</a:t>
            </a:r>
            <a:r>
              <a:rPr lang="ru-RU" sz="3700" smtClean="0">
                <a:effectLst/>
              </a:rPr>
              <a:t> </a:t>
            </a:r>
          </a:p>
        </p:txBody>
      </p:sp>
      <p:graphicFrame>
        <p:nvGraphicFramePr>
          <p:cNvPr id="65078" name="Group 566"/>
          <p:cNvGraphicFramePr>
            <a:graphicFrameLocks noGrp="1"/>
          </p:cNvGraphicFramePr>
          <p:nvPr>
            <p:ph idx="1"/>
          </p:nvPr>
        </p:nvGraphicFramePr>
        <p:xfrm>
          <a:off x="250825" y="620713"/>
          <a:ext cx="8569325" cy="6156008"/>
        </p:xfrm>
        <a:graphic>
          <a:graphicData uri="http://schemas.openxmlformats.org/drawingml/2006/table">
            <a:tbl>
              <a:tblPr/>
              <a:tblGrid>
                <a:gridCol w="3314700"/>
                <a:gridCol w="2105025"/>
                <a:gridCol w="1185863"/>
                <a:gridCol w="1109662"/>
                <a:gridCol w="854075"/>
              </a:tblGrid>
              <a:tr h="2159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направлениям внеурочной деятельности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Расписание занятий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Кабинет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Я- житель земли Омской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Конева И.Л.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1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Beyond the English Lessons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Васильева Е.К.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Гришечко С.С.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гражданин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/>
                          <a:cs typeface="Times New Roman" pitchFamily="18" charset="0"/>
                        </a:rPr>
                        <a:t>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Уманская Е.М.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Классный сайт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Михайлова И.В.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10.30-12.00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культуры здоровья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Барковский К.Н.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14.50-15.30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Ты, я, он, она! Вместе дружная семья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Лапшина Н.А.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Дискуссионный клуб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Проблемно-ценностное общение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Лапшина Н.А.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15.40-16,20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исследователь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Турьев С.Н.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14.00-15.30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Математическая карусель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Турьев С.Н.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14.50-15.30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15.40-16.20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Секреты фонетики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Тимохина Т.И.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Литературная мастерская или проба пера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Кебич В.В.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6868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smtClean="0">
                <a:solidFill>
                  <a:srgbClr val="0000CC"/>
                </a:solidFill>
                <a:effectLst/>
                <a:latin typeface="Arial Black" pitchFamily="34" charset="0"/>
              </a:rPr>
              <a:t>Расписание занятий  объединений  внеурочной деятельности</a:t>
            </a:r>
            <a:r>
              <a:rPr lang="ru-RU" sz="3700" smtClean="0">
                <a:effectLst/>
              </a:rPr>
              <a:t> </a:t>
            </a:r>
          </a:p>
        </p:txBody>
      </p:sp>
      <p:graphicFrame>
        <p:nvGraphicFramePr>
          <p:cNvPr id="67124" name="Group 564"/>
          <p:cNvGraphicFramePr>
            <a:graphicFrameLocks noGrp="1"/>
          </p:cNvGraphicFramePr>
          <p:nvPr>
            <p:ph idx="1"/>
          </p:nvPr>
        </p:nvGraphicFramePr>
        <p:xfrm>
          <a:off x="323850" y="476250"/>
          <a:ext cx="8712200" cy="6192203"/>
        </p:xfrm>
        <a:graphic>
          <a:graphicData uri="http://schemas.openxmlformats.org/drawingml/2006/table">
            <a:tbl>
              <a:tblPr/>
              <a:tblGrid>
                <a:gridCol w="3286125"/>
                <a:gridCol w="2087563"/>
                <a:gridCol w="1176337"/>
                <a:gridCol w="1098550"/>
                <a:gridCol w="1063625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современного этикета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Кинженова Х.К.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14.50-15.30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Любительский театр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Кебич В.В.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14.0-14.40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истоков к современности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Ляшко И.В.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11.20-12.00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14.50-15.30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Керамическая  скульптура и пластика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Ляшко И.В.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17.10-18.35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Футбол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Васильев И.А.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11.50-12.30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12.40-13.20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Спорт.пл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14.50-15.30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Гимнастика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Колевинская М.Г.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18.40-19.20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19.25-20.15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Спорт.пл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Баскетбол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Барковский К.Н.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14.00-15.30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Спорт.пл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10.15-11.40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Регби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Колевинская М.Г.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18.40-20.10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Спорт.пл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Волейбол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Цирдава В.Ю.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18.40-20.10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Спорт.пл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1800" smtClean="0">
                <a:solidFill>
                  <a:srgbClr val="0000CC"/>
                </a:solidFill>
                <a:effectLst/>
                <a:latin typeface="Arial Black" pitchFamily="34" charset="0"/>
              </a:rPr>
              <a:t>Расписание занятий  объединений  дополнительного образования</a:t>
            </a:r>
            <a:r>
              <a:rPr lang="ru-RU" sz="3700" smtClean="0">
                <a:effectLst/>
              </a:rPr>
              <a:t> </a:t>
            </a:r>
          </a:p>
        </p:txBody>
      </p:sp>
      <p:graphicFrame>
        <p:nvGraphicFramePr>
          <p:cNvPr id="68308" name="Group 724"/>
          <p:cNvGraphicFramePr>
            <a:graphicFrameLocks noGrp="1"/>
          </p:cNvGraphicFramePr>
          <p:nvPr>
            <p:ph idx="1"/>
          </p:nvPr>
        </p:nvGraphicFramePr>
        <p:xfrm>
          <a:off x="0" y="549275"/>
          <a:ext cx="9144000" cy="6309360"/>
        </p:xfrm>
        <a:graphic>
          <a:graphicData uri="http://schemas.openxmlformats.org/drawingml/2006/table">
            <a:tbl>
              <a:tblPr/>
              <a:tblGrid>
                <a:gridCol w="3362325"/>
                <a:gridCol w="2151063"/>
                <a:gridCol w="1366837"/>
                <a:gridCol w="1279525"/>
                <a:gridCol w="984250"/>
              </a:tblGrid>
              <a:tr h="1873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направлениям деятельности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Расписание занятий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Кабинет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«Друзья стариной компании»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Саркисян И.В.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14.00-15.40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«Юный дизайнер»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Клинкова Т.А.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14.00-15.4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«Выбираем здоровый образ жизни»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Барковский К.Н.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14.00-15.40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«Искра»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Барковский К.Н.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11.45-12.25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«Шахматы»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Турьев С.Н.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«Занимательный английский»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Поршнева Н.В.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12.30-13.40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«Портфель»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Сметанников А.В.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14.00-15.40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Вожат.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«Безопасное колесо»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Шубина Т.Н.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«Литературная гостиная»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Байтасова К.М.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14.00-14.40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«Ступеньки к мастерству»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Сметанников А.В.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11.20-12.45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«Математика для увлеченных»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Пустоварова С.Н.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12.05-12.45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«Теремок»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Манько Н.В.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14.50-15.30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«Играем в пионербол»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Цирдава В.Ю.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Четверг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14.00-15.30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Спорт.пл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«Футбол»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Цирдава В.Ю.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14.50-16.30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Спорт.пл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«Легкая атлетика»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Барковский К.Н.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Субота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12.30-14.00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Спорт.пл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«Современный терроризм: истоки и следствия»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Уразмухаметова Р.Ф.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Пятница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12.50-13.30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«Твори, выдумывай, пробуй!»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Лапшина Н.А.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11.20-12.00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700" smtClean="0">
                <a:effectLst/>
              </a:rPr>
              <a:t>Работа с родителями 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686800" cy="511175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b="1" smtClean="0"/>
              <a:t>В 2016-2017 голу было проведено 6 общешкольных  родительских собраний: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mtClean="0"/>
              <a:t>октябрь: «Учеба в школе- часть жизни наших детей»;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mtClean="0"/>
              <a:t>декабрь: «Медико-педагогические аспекты проблемы ВИЧ-инфекции» 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mtClean="0"/>
              <a:t>декабрь: «Взаимоотношение в семье – будущее наших детей»;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mtClean="0"/>
              <a:t>февраль: «Профилактика употребления ПАВ среди детей»;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mtClean="0"/>
              <a:t>март: «Воспитание – великий труд»;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mtClean="0"/>
              <a:t>май: «Вот и стали мы на год взрослей»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ru-RU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Итоги работы с одаренными обучающимися</a:t>
            </a:r>
            <a:endParaRPr lang="ru-RU" dirty="0"/>
          </a:p>
        </p:txBody>
      </p:sp>
      <p:pic>
        <p:nvPicPr>
          <p:cNvPr id="29698" name="Picture 3" descr="C:\рабочий стол 53 до уч года\документы конец года\Исаков-Кеменгер-239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85938"/>
            <a:ext cx="2506662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C:\рабочий стол 53 до уч года\документы конец года\IMG_20170214_132827-768x432.jpg"/>
          <p:cNvPicPr>
            <a:picLocks noChangeAspect="1" noChangeArrowheads="1"/>
          </p:cNvPicPr>
          <p:nvPr/>
        </p:nvPicPr>
        <p:blipFill>
          <a:blip r:embed="rId3" cstate="print"/>
          <a:srcRect l="14557" t="22279" r="15948"/>
          <a:stretch>
            <a:fillRect/>
          </a:stretch>
        </p:blipFill>
        <p:spPr bwMode="auto">
          <a:xfrm>
            <a:off x="4214813" y="1000125"/>
            <a:ext cx="4357687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C:\рабочий стол 53 до уч года\документы конец года\image-555-768x5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14688" y="3236913"/>
            <a:ext cx="5430837" cy="362108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569913"/>
          <a:ext cx="8750212" cy="6186200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455012"/>
                <a:gridCol w="1562787"/>
                <a:gridCol w="455012"/>
                <a:gridCol w="437511"/>
                <a:gridCol w="437511"/>
                <a:gridCol w="479511"/>
                <a:gridCol w="479511"/>
                <a:gridCol w="437511"/>
                <a:gridCol w="441011"/>
                <a:gridCol w="441011"/>
                <a:gridCol w="1043856"/>
                <a:gridCol w="1147568"/>
                <a:gridCol w="932400"/>
              </a:tblGrid>
              <a:tr h="2068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</a:t>
                      </a:r>
                      <a:endParaRPr lang="ru-RU" sz="1100" dirty="0">
                        <a:effectLst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предмета олимпиады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Количество участников по классам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>
                          <a:effectLst/>
                        </a:rPr>
                        <a:t>Всего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>
                          <a:effectLst/>
                        </a:rPr>
                        <a:t>участников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>
                          <a:effectLst/>
                        </a:rPr>
                        <a:t>Кол-во победите</a:t>
                      </a:r>
                      <a:r>
                        <a:rPr lang="en-US" sz="1400">
                          <a:effectLst/>
                        </a:rPr>
                        <a:t>л</a:t>
                      </a:r>
                      <a:r>
                        <a:rPr lang="ru-RU" sz="1400">
                          <a:effectLst/>
                        </a:rPr>
                        <a:t>ей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>
                          <a:effectLst/>
                        </a:rPr>
                        <a:t>Кол-во 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>
                          <a:effectLst/>
                        </a:rPr>
                        <a:t>призеров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10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11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Английский язык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Биология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География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Информатика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 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Искусство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История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Литература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Математика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17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Обществознание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ОБЖ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Технология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Физика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Физическая культура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Французский язык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Химия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  <a:tab pos="449580" algn="l"/>
                        </a:tabLs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Экология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92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63625" algn="l"/>
                          <a:tab pos="1786890" algn="l"/>
                        </a:tabLst>
                      </a:pPr>
                      <a:r>
                        <a:rPr lang="ru-RU" sz="1400" dirty="0">
                          <a:effectLst/>
                        </a:rPr>
                        <a:t>Итого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37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186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188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137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1133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89" marR="5068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8572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effectLst/>
              </a:rPr>
              <a:t>Участие во Всероссийской олимпиаде школьников</a:t>
            </a:r>
            <a:endParaRPr lang="ru-RU" sz="20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313" y="357188"/>
          <a:ext cx="8643996" cy="6357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8"/>
                <a:gridCol w="2166954"/>
                <a:gridCol w="1440666"/>
                <a:gridCol w="1440666"/>
                <a:gridCol w="1440666"/>
                <a:gridCol w="1440666"/>
              </a:tblGrid>
              <a:tr h="675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№</a:t>
                      </a:r>
                      <a:r>
                        <a:rPr lang="ru-RU" sz="14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400" b="1" i="0" u="none" strike="noStrike" dirty="0" err="1">
                          <a:solidFill>
                            <a:srgbClr val="FFFFFF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Название конкурса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ФИ участника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класс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результат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ФИО педагога </a:t>
                      </a:r>
                    </a:p>
                  </a:txBody>
                  <a:tcPr marL="9525" marR="9525" marT="9525" marB="0"/>
                </a:tc>
              </a:tr>
              <a:tr h="7674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Конкурс юных журналистов "Голос поколений-2016"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Кусаинова Алина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победитель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Татаринцева А.А. </a:t>
                      </a:r>
                    </a:p>
                  </a:txBody>
                  <a:tcPr marL="9525" marR="9525" marT="9525" marB="0"/>
                </a:tc>
              </a:tr>
              <a:tr h="7674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Фестиваль учебно-исследовательских работ "Подсолнух"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Меньшикова Виолетта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лауреат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Конева И.Л. </a:t>
                      </a:r>
                    </a:p>
                  </a:txBody>
                  <a:tcPr marL="9525" marR="9525" marT="9525" marB="0"/>
                </a:tc>
              </a:tr>
              <a:tr h="76740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Научно-практическая конференция "Ищи. Дерзай. Твори."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Рахимжанова Сабина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лауреат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Любых Л.В. </a:t>
                      </a:r>
                    </a:p>
                  </a:txBody>
                  <a:tcPr marL="9525" marR="9525" marT="9525" marB="0"/>
                </a:tc>
              </a:tr>
              <a:tr h="675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Городская конференция  "Шаги в науку"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Короткая Наталья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лауреат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Кудрявцева И.А. </a:t>
                      </a:r>
                    </a:p>
                  </a:txBody>
                  <a:tcPr marL="9525" marR="9525" marT="9525" marB="0"/>
                </a:tc>
              </a:tr>
              <a:tr h="675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Городская конференция "Шаги в науку"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Тайтубаева Лаура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лауреат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Уразмухаметова Р.Ф. </a:t>
                      </a:r>
                    </a:p>
                  </a:txBody>
                  <a:tcPr marL="9525" marR="9525" marT="9525" marB="0"/>
                </a:tc>
              </a:tr>
              <a:tr h="675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Городской конкурс песни на английском языке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Команда 2а класса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место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Гришечко С.С. </a:t>
                      </a:r>
                    </a:p>
                  </a:txBody>
                  <a:tcPr marL="9525" marR="9525" marT="9525" marB="0"/>
                </a:tc>
              </a:tr>
              <a:tr h="675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Городской конкурс песни на немецком языке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Герасимов Олег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5г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место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Мубаракшина Л.Р. </a:t>
                      </a:r>
                    </a:p>
                  </a:txBody>
                  <a:tcPr marL="9525" marR="9525" marT="9525" marB="0"/>
                </a:tc>
              </a:tr>
              <a:tr h="67596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Всероссийский конкурса «Наша история»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Тайтубаева Лаура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11а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место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Уразмухаметова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Р.Ф.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 реализуемых образовательных программ соответствует требованиям федерального государственного образовательного стандарта.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Качество подготовки выпускников по реализуемым образовательным программам соответствует требованиям государственного образовательного стандарта.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ведения образовательного процесса по образовательным программам соответствуют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требованиям федерального государственного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образовательного стандарта.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Выводы: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1775" y="152400"/>
            <a:ext cx="8229600" cy="520542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/>
              <a:t>Благодарим за поддержку родительские комитеты</a:t>
            </a:r>
            <a:br>
              <a:rPr lang="ru-RU" sz="4800" dirty="0" smtClean="0"/>
            </a:br>
            <a:r>
              <a:rPr lang="ru-RU" sz="4800" dirty="0" smtClean="0"/>
              <a:t>всех классных коллективов!</a:t>
            </a:r>
            <a:endParaRPr lang="ru-RU" sz="4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1.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Продолжить работу по совершенствованию организационно-правого обеспечения деятельности.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2.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Обеспечить овладение обучающимися содержанием федеральных государственных образовательных стандартов.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3.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Продолжить создание условий для успешного перехода на ФГОС, в том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числе для развития открытого информационного пространства школы и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безопасного ведения образовательного процесса.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4.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Совершенствовать работу с одаренными детьми для развития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творческих, интеллектуальных, индивидуальных возможностей обучающихся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 основе индивидуальных учебных планов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5.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Привлекать родителей к участию в реализации ООП по достижению 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планируемых личностных,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Задачи на 2017-2018 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686800" cy="4954587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300" smtClean="0"/>
              <a:t>В рамках работы городской инновационной площадки в 2017 году: </a:t>
            </a:r>
          </a:p>
          <a:p>
            <a:pPr>
              <a:buFontTx/>
              <a:buChar char="-"/>
            </a:pPr>
            <a:r>
              <a:rPr lang="ru-RU" sz="2300" smtClean="0"/>
              <a:t>разработана и реализуется программа корпоративного обучения по развитию управленческой  компетентности  педагогов основной школы; </a:t>
            </a:r>
          </a:p>
          <a:p>
            <a:pPr>
              <a:buFontTx/>
              <a:buChar char="-"/>
            </a:pPr>
            <a:r>
              <a:rPr lang="ru-RU" sz="2300" smtClean="0"/>
              <a:t>подобраны методы и методики, проведено исследование  развития управленческой компетентности  педагогов; </a:t>
            </a:r>
          </a:p>
          <a:p>
            <a:pPr>
              <a:buFontTx/>
              <a:buChar char="-"/>
            </a:pPr>
            <a:r>
              <a:rPr lang="ru-RU" sz="2300" smtClean="0"/>
              <a:t>организована деятельность педагогов по развитию метапредметных  и личностных УУД у обучающихся, предполагающих  формирование навыков самоуправления</a:t>
            </a:r>
          </a:p>
          <a:p>
            <a:pPr>
              <a:buFontTx/>
              <a:buChar char="-"/>
            </a:pPr>
            <a:endParaRPr lang="ru-RU" sz="2300" smtClean="0"/>
          </a:p>
          <a:p>
            <a:pPr>
              <a:buFontTx/>
              <a:buChar char="-"/>
            </a:pPr>
            <a:endParaRPr lang="ru-RU" sz="2300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4163"/>
            <a:ext cx="8229600" cy="1122362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КОНТАКТЫ: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Тел./факс: (3812)90-06-51</a:t>
            </a:r>
            <a:br>
              <a:rPr lang="ru-RU" dirty="0" smtClean="0"/>
            </a:br>
            <a:r>
              <a:rPr lang="ru-RU" dirty="0" smtClean="0"/>
              <a:t>(3812)90-06-22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Директор: </a:t>
            </a:r>
            <a:r>
              <a:rPr lang="ru-RU" dirty="0" err="1" smtClean="0"/>
              <a:t>Косинова</a:t>
            </a:r>
            <a:r>
              <a:rPr lang="ru-RU" dirty="0" smtClean="0"/>
              <a:t> Ирина Леонидовна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b="1" dirty="0" smtClean="0"/>
              <a:t>Заместители директора</a:t>
            </a:r>
            <a:r>
              <a:rPr lang="ru-RU" dirty="0" smtClean="0"/>
              <a:t>: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err="1" smtClean="0"/>
              <a:t>Валынкина</a:t>
            </a:r>
            <a:r>
              <a:rPr lang="ru-RU" dirty="0" smtClean="0"/>
              <a:t> Наталья Сергеевна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err="1" smtClean="0"/>
              <a:t>Мубаракшина</a:t>
            </a:r>
            <a:r>
              <a:rPr lang="ru-RU" dirty="0" smtClean="0"/>
              <a:t> Людмила </a:t>
            </a:r>
            <a:r>
              <a:rPr lang="ru-RU" dirty="0" err="1" smtClean="0"/>
              <a:t>Рафаэловна</a:t>
            </a:r>
            <a:endParaRPr lang="ru-RU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err="1" smtClean="0"/>
              <a:t>Сергазина</a:t>
            </a:r>
            <a:r>
              <a:rPr lang="ru-RU" dirty="0" smtClean="0"/>
              <a:t> </a:t>
            </a:r>
            <a:r>
              <a:rPr lang="ru-RU" dirty="0" err="1" smtClean="0"/>
              <a:t>Сайран</a:t>
            </a:r>
            <a:r>
              <a:rPr lang="ru-RU" dirty="0" smtClean="0"/>
              <a:t> </a:t>
            </a:r>
            <a:r>
              <a:rPr lang="ru-RU" dirty="0" err="1" smtClean="0"/>
              <a:t>Сейльхановна</a:t>
            </a:r>
            <a:endParaRPr lang="ru-RU" dirty="0" smtClean="0"/>
          </a:p>
          <a:p>
            <a:pPr marL="365760" indent="-256032"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Пригашаем ознакомиться с подробным отчетом о результатах </a:t>
            </a:r>
            <a:r>
              <a:rPr lang="ru-RU" dirty="0" err="1" smtClean="0"/>
              <a:t>самообследования</a:t>
            </a:r>
            <a:r>
              <a:rPr lang="ru-RU" dirty="0" smtClean="0"/>
              <a:t> школы за 2016-2017 </a:t>
            </a:r>
            <a:r>
              <a:rPr lang="ru-RU" dirty="0" err="1" smtClean="0"/>
              <a:t>уч</a:t>
            </a:r>
            <a:r>
              <a:rPr lang="ru-RU" dirty="0" smtClean="0"/>
              <a:t>. год на сайте школы.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внимание, </a:t>
            </a:r>
            <a:br>
              <a:rPr lang="ru-RU" dirty="0" smtClean="0"/>
            </a:br>
            <a:r>
              <a:rPr lang="ru-RU" dirty="0" smtClean="0"/>
              <a:t>надеемся на Сотрудничество!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91513" cy="4611687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2300" smtClean="0">
                <a:solidFill>
                  <a:srgbClr val="0000CC"/>
                </a:solidFill>
              </a:rPr>
              <a:t>В БОУ г.Омска «Средняя общеобразовательная школа № 53» были проведены следующие мероприятия</a:t>
            </a:r>
            <a:r>
              <a:rPr lang="ru-RU" sz="2300" b="1" smtClean="0">
                <a:solidFill>
                  <a:srgbClr val="0000CC"/>
                </a:solidFill>
              </a:rPr>
              <a:t>:</a:t>
            </a:r>
          </a:p>
          <a:p>
            <a:pPr algn="ctr">
              <a:buFont typeface="Wingdings 3" pitchFamily="18" charset="2"/>
              <a:buNone/>
            </a:pPr>
            <a:endParaRPr lang="ru-RU" sz="2300" b="1" smtClean="0">
              <a:solidFill>
                <a:srgbClr val="0000CC"/>
              </a:solidFill>
            </a:endParaRPr>
          </a:p>
          <a:p>
            <a:pPr>
              <a:buFontTx/>
              <a:buChar char="-"/>
            </a:pPr>
            <a:r>
              <a:rPr lang="ru-RU" sz="2000" smtClean="0"/>
              <a:t>Методические семинары по организации образовательного процесса в соответствии ФГОС ООО;</a:t>
            </a:r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Char char="-"/>
            </a:pPr>
            <a:r>
              <a:rPr lang="ru-RU" sz="2000" smtClean="0"/>
              <a:t>Семинар «Корпоративное обучение в образовательной организации: проблемы и решения»;</a:t>
            </a:r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Char char="-"/>
            </a:pPr>
            <a:r>
              <a:rPr lang="ru-RU" sz="2000" smtClean="0"/>
              <a:t>Публикация статьи  «Организационно-педагогические условия развития управленческой компетентности педагогов» в международном научном журнале «Инновационная наука» 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4163"/>
            <a:ext cx="8229600" cy="1122362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Образовательная программа начального общего образования БОУ города Омска «Средняя общеобразовательная школа №53» и Образовательная программа среднего общего образования БОУ города Омска «Средняя общеобразовательная школа №53» разработаны педагогическим коллективом школы в соответствии с требованиями федерального государственного образовательного стандарта начального общего образования и среднего общего образования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Работа по реализации </a:t>
            </a:r>
            <a:br>
              <a:rPr lang="ru-RU" dirty="0" smtClean="0"/>
            </a:br>
            <a:r>
              <a:rPr lang="ru-RU" dirty="0" smtClean="0"/>
              <a:t>ООП НОО, ООП ООО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3571875"/>
            <a:ext cx="8286750" cy="3286125"/>
          </a:xfrm>
        </p:spPr>
        <p:txBody>
          <a:bodyPr>
            <a:normAutofit lnSpcReduction="10000"/>
          </a:bodyPr>
          <a:lstStyle/>
          <a:p>
            <a:pPr marL="365760" indent="-256032" algn="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Цель</a:t>
            </a:r>
            <a:r>
              <a:rPr lang="ru-RU" dirty="0" smtClean="0"/>
              <a:t>  Образовательной программы сформулирована в соответствии с требованиями стандарта и особенностями УМК «Школа России»,«Перспективная начальная школа»: создание условий для достижения планируемых результатов начального общего образования всеми обучающимися</a:t>
            </a:r>
            <a:endParaRPr lang="ru-RU" dirty="0"/>
          </a:p>
        </p:txBody>
      </p:sp>
      <p:pic>
        <p:nvPicPr>
          <p:cNvPr id="17410" name="Picture 2" descr="slide_23"/>
          <p:cNvPicPr>
            <a:picLocks noChangeAspect="1" noChangeArrowheads="1"/>
          </p:cNvPicPr>
          <p:nvPr/>
        </p:nvPicPr>
        <p:blipFill>
          <a:blip r:embed="rId2" cstate="print"/>
          <a:srcRect t="1614" r="1208" b="5408"/>
          <a:stretch>
            <a:fillRect/>
          </a:stretch>
        </p:blipFill>
        <p:spPr bwMode="auto">
          <a:xfrm>
            <a:off x="0" y="0"/>
            <a:ext cx="51879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На базе ОУ проводится ежегодный городской форум молодых педагогов «Горячие сердца»</a:t>
            </a:r>
          </a:p>
          <a:p>
            <a:r>
              <a:rPr lang="ru-RU" smtClean="0"/>
              <a:t>На базе ОУ проходит ежегодный городской литературный конкурс на иностранных языках «Язык в кубе»</a:t>
            </a:r>
          </a:p>
          <a:p>
            <a:r>
              <a:rPr lang="ru-RU" smtClean="0"/>
              <a:t>Учителя проводят городские мастер-классы по английскому языку, химии, в начальной школе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БОУ г. Омска «Средняя общеобразовательная школа №53» активно принимает участие в различных мероприятиях, конкурсах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2571750"/>
            <a:ext cx="8258175" cy="3714750"/>
          </a:xfrm>
        </p:spPr>
        <p:txBody>
          <a:bodyPr>
            <a:normAutofit fontScale="92500" lnSpcReduction="20000"/>
          </a:bodyPr>
          <a:lstStyle/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 этом году учитель химии, И.А. Кудрявцева, стала финалистом профессионального конкурса «Учитель года»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Учитель начальных классов, С.К. </a:t>
            </a:r>
            <a:r>
              <a:rPr lang="ru-RU" dirty="0" err="1" smtClean="0"/>
              <a:t>Садуова</a:t>
            </a:r>
            <a:r>
              <a:rPr lang="ru-RU" dirty="0" smtClean="0"/>
              <a:t>, представляла наше ОУ на конкурсе профессионального мастерства «Открытие»</a:t>
            </a:r>
          </a:p>
          <a:p>
            <a:pPr marL="365760" indent="-256032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Сайт БОУ г. Омска «Средняя общеобразовательная школа № 53» занял </a:t>
            </a:r>
            <a:r>
              <a:rPr lang="ru-RU" b="1" dirty="0" smtClean="0"/>
              <a:t>3 место</a:t>
            </a:r>
            <a:r>
              <a:rPr lang="ru-RU" dirty="0" smtClean="0"/>
              <a:t>  в категории «Общеобразовательные организации» по Сибирскому федеральному округу.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19458" name="Picture 2" descr="http://eduportal44.ru/Manturovo/mant_MDOU7/skaska/SiteAssets/DocLib18/%D0%A1%D1%82%D1%80%D0%B0%D0%BD%D0%B8%D1%87%D0%BA%D0%B0%20%D0%BB%D0%BE%D0%B3%D0%BE%D0%BF%D0%B5%D0%B4%D0%B0/%D0%9A%D0%BE%D0%BD%D0%BA%D1%83%D1%80%D1%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544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356</TotalTime>
  <Words>3383</Words>
  <Application>Microsoft Office PowerPoint</Application>
  <PresentationFormat>Экран (4:3)</PresentationFormat>
  <Paragraphs>1732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Открытая</vt:lpstr>
      <vt:lpstr>Публичный отчет  БОУ г. Омска  «Средняя общеобразовательная школа №53»  за 2016-2017 учебный год</vt:lpstr>
      <vt:lpstr>Система методической работы школы направлена на повышение профессиональной компетентности педагогов через создание оптимальных условий труда</vt:lpstr>
      <vt:lpstr>Инновационная работа</vt:lpstr>
      <vt:lpstr>Слайд 4</vt:lpstr>
      <vt:lpstr>Слайд 5</vt:lpstr>
      <vt:lpstr>Работа по реализации  ООП НОО, ООП ООО</vt:lpstr>
      <vt:lpstr>Слайд 7</vt:lpstr>
      <vt:lpstr>БОУ г. Омска «Средняя общеобразовательная школа №53» активно принимает участие в различных мероприятиях, конкурсах</vt:lpstr>
      <vt:lpstr>Слайд 9</vt:lpstr>
      <vt:lpstr>Мониторинг знаний обучающихся школы  за 2016-2017 учебный год</vt:lpstr>
      <vt:lpstr>Мониторинг знаний обучающихся школы  за 2016-2017 учебный год</vt:lpstr>
      <vt:lpstr>Мониторинг знаний обучающихся школы  за 2016-2017 учебный год</vt:lpstr>
      <vt:lpstr>Результаты ОГЭ</vt:lpstr>
      <vt:lpstr>экзамены по выбору распределились следующим образом:</vt:lpstr>
      <vt:lpstr>Результаты итоговой  государственной аттестации по ОП ООО:</vt:lpstr>
      <vt:lpstr>Результаты итоговой  государственной аттестации по ОП ООО:</vt:lpstr>
      <vt:lpstr>Слайд 17</vt:lpstr>
      <vt:lpstr>Результаты ЕГЭ</vt:lpstr>
      <vt:lpstr>Слайд 19</vt:lpstr>
      <vt:lpstr>Медалисты</vt:lpstr>
      <vt:lpstr>Воспитательная работа школы</vt:lpstr>
      <vt:lpstr>Детское общественное объединение «Молодые Интересные Ребята» («МИР»)</vt:lpstr>
      <vt:lpstr>Структура ДОО «МИР» в 2016-2017 уч.году</vt:lpstr>
      <vt:lpstr>ДОО «МИР»</vt:lpstr>
      <vt:lpstr>Расписание занятий  объединений  внеурочной деятельности </vt:lpstr>
      <vt:lpstr>Расписание занятий  объединений  внеурочной деятельности </vt:lpstr>
      <vt:lpstr>Расписание занятий  объединений  внеурочной деятельности </vt:lpstr>
      <vt:lpstr>Расписание занятий  объединений  внеурочной деятельности </vt:lpstr>
      <vt:lpstr>Расписание занятий  объединений  внеурочной деятельности </vt:lpstr>
      <vt:lpstr>Расписание занятий  объединений  внеурочной деятельности </vt:lpstr>
      <vt:lpstr>Расписание занятий  объединений  внеурочной деятельности </vt:lpstr>
      <vt:lpstr>Расписание занятий  объединений  дополнительного образования </vt:lpstr>
      <vt:lpstr>Работа с родителями </vt:lpstr>
      <vt:lpstr>Итоги работы с одаренными обучающимися</vt:lpstr>
      <vt:lpstr>Участие во Всероссийской олимпиаде школьников</vt:lpstr>
      <vt:lpstr>Слайд 36</vt:lpstr>
      <vt:lpstr>Выводы:</vt:lpstr>
      <vt:lpstr>Благодарим за поддержку родительские комитеты всех классных коллективов!</vt:lpstr>
      <vt:lpstr>Задачи на 2017-2018 учебный год</vt:lpstr>
      <vt:lpstr>Спасибо за внимание,  надеемся на Сотрудничество!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 БОУ г. Омска «Средняя общеобразовательная школа №53» за 2016-2017 учебный год</dc:title>
  <dc:creator>Людмила</dc:creator>
  <cp:lastModifiedBy>Наталья</cp:lastModifiedBy>
  <cp:revision>11</cp:revision>
  <dcterms:created xsi:type="dcterms:W3CDTF">2017-07-17T05:36:44Z</dcterms:created>
  <dcterms:modified xsi:type="dcterms:W3CDTF">2017-08-07T09:45:56Z</dcterms:modified>
</cp:coreProperties>
</file>